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handoutMasterIdLst>
    <p:handoutMasterId r:id="rId20"/>
  </p:handoutMasterIdLst>
  <p:sldIdLst>
    <p:sldId id="256" r:id="rId2"/>
    <p:sldId id="343" r:id="rId3"/>
    <p:sldId id="350" r:id="rId4"/>
    <p:sldId id="323" r:id="rId5"/>
    <p:sldId id="351" r:id="rId6"/>
    <p:sldId id="352" r:id="rId7"/>
    <p:sldId id="353" r:id="rId8"/>
    <p:sldId id="354" r:id="rId9"/>
    <p:sldId id="355" r:id="rId10"/>
    <p:sldId id="357" r:id="rId11"/>
    <p:sldId id="358" r:id="rId12"/>
    <p:sldId id="359" r:id="rId13"/>
    <p:sldId id="360" r:id="rId14"/>
    <p:sldId id="361" r:id="rId15"/>
    <p:sldId id="362" r:id="rId16"/>
    <p:sldId id="363" r:id="rId17"/>
    <p:sldId id="301" r:id="rId18"/>
  </p:sldIdLst>
  <p:sldSz cx="9144000" cy="6858000" type="screen4x3"/>
  <p:notesSz cx="6858000" cy="9296400"/>
  <p:defaultTextStyle>
    <a:defPPr>
      <a:defRPr lang="en-US"/>
    </a:defPPr>
    <a:lvl1pPr algn="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050"/>
    <a:srgbClr val="CA2885"/>
    <a:srgbClr val="D9196B"/>
    <a:srgbClr val="D12164"/>
    <a:srgbClr val="F2005C"/>
    <a:srgbClr val="F72D5D"/>
    <a:srgbClr val="E06E89"/>
    <a:srgbClr val="BBD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0494" autoAdjust="0"/>
  </p:normalViewPr>
  <p:slideViewPr>
    <p:cSldViewPr>
      <p:cViewPr varScale="1">
        <p:scale>
          <a:sx n="79" d="100"/>
          <a:sy n="79" d="100"/>
        </p:scale>
        <p:origin x="1570"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400" b="1" i="0" u="none" strike="noStrike" kern="1200" baseline="0">
              <a:solidFill>
                <a:schemeClr val="dk1">
                  <a:lumMod val="75000"/>
                  <a:lumOff val="25000"/>
                </a:schemeClr>
              </a:solidFill>
              <a:latin typeface="+mn-lt"/>
              <a:ea typeface="+mn-ea"/>
              <a:cs typeface="+mn-cs"/>
            </a:defRPr>
          </a:pPr>
          <a:endParaRPr lang="fr-FR"/>
        </a:p>
      </c:txPr>
    </c:title>
    <c:autoTitleDeleted val="0"/>
    <c:plotArea>
      <c:layout/>
      <c:pieChart>
        <c:varyColors val="1"/>
        <c:ser>
          <c:idx val="0"/>
          <c:order val="0"/>
          <c:tx>
            <c:strRef>
              <c:f>Sheet1!$B$1</c:f>
              <c:strCache>
                <c:ptCount val="1"/>
                <c:pt idx="0">
                  <c:v>Responses</c:v>
                </c:pt>
              </c:strCache>
            </c:strRef>
          </c:tx>
          <c:dPt>
            <c:idx val="0"/>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B492-4639-A782-73F2A2902554}"/>
              </c:ext>
            </c:extLst>
          </c:dPt>
          <c:dPt>
            <c:idx val="1"/>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B492-4639-A782-73F2A2902554}"/>
              </c:ext>
            </c:extLst>
          </c:dPt>
          <c:dPt>
            <c:idx val="2"/>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B492-4639-A782-73F2A2902554}"/>
              </c:ext>
            </c:extLst>
          </c:dPt>
          <c:dPt>
            <c:idx val="3"/>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B492-4639-A782-73F2A2902554}"/>
              </c:ext>
            </c:extLst>
          </c:dPt>
          <c:dPt>
            <c:idx val="4"/>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B492-4639-A782-73F2A2902554}"/>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2000" b="1" i="0" u="none" strike="noStrike" kern="1200" baseline="0">
                    <a:solidFill>
                      <a:schemeClr val="lt1"/>
                    </a:solidFill>
                    <a:latin typeface="+mn-lt"/>
                    <a:ea typeface="+mn-ea"/>
                    <a:cs typeface="+mn-cs"/>
                  </a:defRPr>
                </a:pPr>
                <a:endParaRPr lang="fr-FR"/>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Sheet1!$A$2:$A$6</c:f>
              <c:strCache>
                <c:ptCount val="5"/>
                <c:pt idx="0">
                  <c:v>Yes</c:v>
                </c:pt>
                <c:pt idx="1">
                  <c:v>No</c:v>
                </c:pt>
                <c:pt idx="2">
                  <c:v>Partial</c:v>
                </c:pt>
                <c:pt idx="3">
                  <c:v>Don't Know</c:v>
                </c:pt>
                <c:pt idx="4">
                  <c:v>Not Applicable</c:v>
                </c:pt>
              </c:strCache>
            </c:strRef>
          </c:cat>
          <c:val>
            <c:numRef>
              <c:f>Sheet1!$B$2:$B$6</c:f>
              <c:numCache>
                <c:formatCode>General</c:formatCode>
                <c:ptCount val="5"/>
                <c:pt idx="0">
                  <c:v>116</c:v>
                </c:pt>
                <c:pt idx="1">
                  <c:v>19</c:v>
                </c:pt>
                <c:pt idx="2">
                  <c:v>15</c:v>
                </c:pt>
                <c:pt idx="3">
                  <c:v>14</c:v>
                </c:pt>
                <c:pt idx="4">
                  <c:v>25</c:v>
                </c:pt>
              </c:numCache>
            </c:numRef>
          </c:val>
          <c:extLst>
            <c:ext xmlns:c16="http://schemas.microsoft.com/office/drawing/2014/chart" uri="{C3380CC4-5D6E-409C-BE32-E72D297353CC}">
              <c16:uniqueId val="{0000000A-B492-4639-A782-73F2A2902554}"/>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fr-F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2000" baseline="0"/>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200">
                <a:latin typeface="Arial" charset="0"/>
                <a:cs typeface="Arial" charset="0"/>
              </a:defRPr>
            </a:lvl1pPr>
          </a:lstStyle>
          <a:p>
            <a:pPr>
              <a:defRPr/>
            </a:pPr>
            <a:endParaRPr lang="en-US" altLang="en-US"/>
          </a:p>
        </p:txBody>
      </p:sp>
      <p:sp>
        <p:nvSpPr>
          <p:cNvPr id="102403" name="Rectangle 3"/>
          <p:cNvSpPr>
            <a:spLocks noGrp="1" noChangeArrowheads="1"/>
          </p:cNvSpPr>
          <p:nvPr>
            <p:ph type="dt" sz="quarter"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Arial" charset="0"/>
              </a:defRPr>
            </a:lvl1pPr>
          </a:lstStyle>
          <a:p>
            <a:pPr>
              <a:defRPr/>
            </a:pPr>
            <a:fld id="{662F1899-79B8-4C93-871B-EEBC739934F2}" type="datetimeFigureOut">
              <a:rPr lang="en-US" altLang="en-US"/>
              <a:pPr>
                <a:defRPr/>
              </a:pPr>
              <a:t>5/15/2019</a:t>
            </a:fld>
            <a:endParaRPr lang="en-US" altLang="en-US"/>
          </a:p>
        </p:txBody>
      </p:sp>
      <p:sp>
        <p:nvSpPr>
          <p:cNvPr id="102404" name="Rectangle 4"/>
          <p:cNvSpPr>
            <a:spLocks noGrp="1" noChangeArrowheads="1"/>
          </p:cNvSpPr>
          <p:nvPr>
            <p:ph type="ftr" sz="quarter" idx="2"/>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defRPr sz="1200">
                <a:latin typeface="Arial" charset="0"/>
                <a:cs typeface="Arial" charset="0"/>
              </a:defRPr>
            </a:lvl1pPr>
          </a:lstStyle>
          <a:p>
            <a:pPr>
              <a:defRPr/>
            </a:pPr>
            <a:endParaRPr lang="en-US" altLang="en-US"/>
          </a:p>
        </p:txBody>
      </p:sp>
      <p:sp>
        <p:nvSpPr>
          <p:cNvPr id="102405" name="Rectangle 5"/>
          <p:cNvSpPr>
            <a:spLocks noGrp="1" noChangeArrowheads="1"/>
          </p:cNvSpPr>
          <p:nvPr>
            <p:ph type="sldNum" sz="quarter" idx="3"/>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fld id="{BAF48CDD-8BA9-4C08-B96E-3A2D486BF7AA}" type="slidenum">
              <a:rPr lang="en-US" altLang="en-US"/>
              <a:pPr/>
              <a:t>‹N°›</a:t>
            </a:fld>
            <a:endParaRPr lang="en-US" altLang="en-US"/>
          </a:p>
        </p:txBody>
      </p:sp>
    </p:spTree>
    <p:extLst>
      <p:ext uri="{BB962C8B-B14F-4D97-AF65-F5344CB8AC3E}">
        <p14:creationId xmlns:p14="http://schemas.microsoft.com/office/powerpoint/2010/main" val="1502441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wrap="square" lIns="91440" tIns="45720" rIns="91440" bIns="45720" numCol="1" anchor="t" anchorCtr="0" compatLnSpc="1">
            <a:prstTxWarp prst="textNoShape">
              <a:avLst/>
            </a:prstTxWarp>
          </a:bodyPr>
          <a:lstStyle>
            <a:lvl1pPr algn="l">
              <a:defRPr sz="1200">
                <a:latin typeface="Calibri" pitchFamily="34" charset="0"/>
                <a:cs typeface="Arial" charset="0"/>
              </a:defRPr>
            </a:lvl1pPr>
          </a:lstStyle>
          <a:p>
            <a:pPr>
              <a:defRPr/>
            </a:pPr>
            <a:endParaRPr lang="en-US" altLang="en-US"/>
          </a:p>
        </p:txBody>
      </p:sp>
      <p:sp>
        <p:nvSpPr>
          <p:cNvPr id="3" name="Date Placeholder 2"/>
          <p:cNvSpPr>
            <a:spLocks noGrp="1"/>
          </p:cNvSpPr>
          <p:nvPr>
            <p:ph type="dt" idx="1"/>
          </p:nvPr>
        </p:nvSpPr>
        <p:spPr>
          <a:xfrm>
            <a:off x="3884613" y="0"/>
            <a:ext cx="2971800" cy="46513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cs typeface="Arial" charset="0"/>
              </a:defRPr>
            </a:lvl1pPr>
          </a:lstStyle>
          <a:p>
            <a:pPr>
              <a:defRPr/>
            </a:pPr>
            <a:fld id="{95E35903-57D6-4C1A-A77B-FB7C561ABE1F}" type="datetimeFigureOut">
              <a:rPr lang="en-US" altLang="en-US"/>
              <a:pPr>
                <a:defRPr/>
              </a:pPr>
              <a:t>5/15/2019</a:t>
            </a:fld>
            <a:endParaRPr lang="en-US" alt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wrap="square" lIns="91440" tIns="45720" rIns="91440" bIns="45720" numCol="1" anchor="b" anchorCtr="0" compatLnSpc="1">
            <a:prstTxWarp prst="textNoShape">
              <a:avLst/>
            </a:prstTxWarp>
          </a:bodyPr>
          <a:lstStyle>
            <a:lvl1pPr algn="l">
              <a:defRPr sz="1200">
                <a:latin typeface="Calibri" pitchFamily="34" charset="0"/>
                <a:cs typeface="Arial" charset="0"/>
              </a:defRPr>
            </a:lvl1pPr>
          </a:lstStyle>
          <a:p>
            <a:pPr>
              <a:defRPr/>
            </a:pPr>
            <a:endParaRPr lang="en-US" alt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defRPr sz="1200">
                <a:latin typeface="Calibri" panose="020F0502020204030204" pitchFamily="34" charset="0"/>
              </a:defRPr>
            </a:lvl1pPr>
          </a:lstStyle>
          <a:p>
            <a:fld id="{C12CDAF8-8E28-4ED3-A44D-B384D99D400A}" type="slidenum">
              <a:rPr lang="en-US" altLang="en-US"/>
              <a:pPr/>
              <a:t>‹N°›</a:t>
            </a:fld>
            <a:endParaRPr lang="en-US" altLang="en-US"/>
          </a:p>
        </p:txBody>
      </p:sp>
    </p:spTree>
    <p:extLst>
      <p:ext uri="{BB962C8B-B14F-4D97-AF65-F5344CB8AC3E}">
        <p14:creationId xmlns:p14="http://schemas.microsoft.com/office/powerpoint/2010/main" val="2093913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PIE-J best practices are recommendations for content providers:  publishers, platform providers, aggregators.  But their goal is to help librarians and end users, often help librarians to help end users.  </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6E0936B-0AF3-47A6-BA5F-848FD38E4FCA}"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3993865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3294526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17672280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1764769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3962940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Searches were failing because all content was listed under current title—inspiring the conception of PIE-J… the birth took a little longer!</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extLst>
      <p:ext uri="{BB962C8B-B14F-4D97-AF65-F5344CB8AC3E}">
        <p14:creationId xmlns:p14="http://schemas.microsoft.com/office/powerpoint/2010/main" val="2690682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Searches were failing because all content was listed under current title—inspiring the conception of PIE-J… the birth took a little longer!</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1141887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Searches were failing because all content was listed under current title—inspiring the conception of PIE-J… the birth took a little longer!</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extLst>
      <p:ext uri="{BB962C8B-B14F-4D97-AF65-F5344CB8AC3E}">
        <p14:creationId xmlns:p14="http://schemas.microsoft.com/office/powerpoint/2010/main" val="2592674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471832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271148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3929101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413825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4073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1F675B-099C-477A-A1BD-594A185770B3}"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4090866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a:spLocks noChangeArrowheads="1"/>
          </p:cNvSpPr>
          <p:nvPr/>
        </p:nvSpPr>
        <p:spPr bwMode="auto">
          <a:xfrm rot="16200000">
            <a:off x="7553325" y="5254626"/>
            <a:ext cx="1893887" cy="1293812"/>
          </a:xfrm>
          <a:prstGeom prst="triangle">
            <a:avLst>
              <a:gd name="adj" fmla="val 51324"/>
            </a:avLst>
          </a:prstGeom>
          <a:solidFill>
            <a:schemeClr val="accent2"/>
          </a:solidFill>
          <a:ln>
            <a:noFill/>
          </a:ln>
          <a:extLst>
            <a:ext uri="{91240B29-F687-4F45-9708-019B960494DF}">
              <a14:hiddenLine xmlns:a14="http://schemas.microsoft.com/office/drawing/2010/main" w="38100" cap="rnd" algn="ctr">
                <a:solidFill>
                  <a:srgbClr val="000000"/>
                </a:solidFill>
                <a:miter lim="800000"/>
                <a:headEnd/>
                <a:tailEnd/>
              </a14:hiddenLine>
            </a:ext>
          </a:extLst>
        </p:spPr>
        <p:txBody>
          <a:bodyPr vert="eaVert" anchor="ctr"/>
          <a:lstStyle>
            <a:lvl1pPr algn="l" eaLnBrk="0" hangingPunct="0">
              <a:defRPr>
                <a:solidFill>
                  <a:schemeClr val="tx1"/>
                </a:solidFill>
                <a:latin typeface="Arial" charset="0"/>
                <a:cs typeface="Arial" charset="0"/>
              </a:defRPr>
            </a:lvl1pPr>
            <a:lvl2pPr marL="742950" indent="-285750" algn="l" eaLnBrk="0" hangingPunct="0">
              <a:defRPr>
                <a:solidFill>
                  <a:schemeClr val="tx1"/>
                </a:solidFill>
                <a:latin typeface="Arial" charset="0"/>
                <a:cs typeface="Arial" charset="0"/>
              </a:defRPr>
            </a:lvl2pPr>
            <a:lvl3pPr marL="1143000" indent="-228600" algn="l" eaLnBrk="0" hangingPunct="0">
              <a:defRPr>
                <a:solidFill>
                  <a:schemeClr val="tx1"/>
                </a:solidFill>
                <a:latin typeface="Arial" charset="0"/>
                <a:cs typeface="Arial" charset="0"/>
              </a:defRPr>
            </a:lvl3pPr>
            <a:lvl4pPr marL="1600200" indent="-228600" algn="l" eaLnBrk="0" hangingPunct="0">
              <a:defRPr>
                <a:solidFill>
                  <a:schemeClr val="tx1"/>
                </a:solidFill>
                <a:latin typeface="Arial" charset="0"/>
                <a:cs typeface="Arial" charset="0"/>
              </a:defRPr>
            </a:lvl4pPr>
            <a:lvl5pPr marL="2057400" indent="-228600" algn="l"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mtClean="0">
              <a:solidFill>
                <a:srgbClr val="FFFFFF"/>
              </a:solidFill>
              <a:latin typeface="Franklin Gothic Book" pitchFamily="34" charset="0"/>
            </a:endParaRPr>
          </a:p>
        </p:txBody>
      </p:sp>
      <p:sp>
        <p:nvSpPr>
          <p:cNvPr id="8" name="Title 7"/>
          <p:cNvSpPr>
            <a:spLocks noGrp="1"/>
          </p:cNvSpPr>
          <p:nvPr>
            <p:ph type="ctrTitle"/>
          </p:nvPr>
        </p:nvSpPr>
        <p:spPr>
          <a:xfrm>
            <a:off x="540544" y="776288"/>
            <a:ext cx="8062912" cy="1470025"/>
          </a:xfrm>
        </p:spPr>
        <p:txBody>
          <a:bodyPr anchor="b"/>
          <a:lstStyle>
            <a:lvl1pPr algn="r">
              <a:defRPr sz="4400">
                <a:solidFill>
                  <a:srgbClr val="FD7B8E"/>
                </a:solidFill>
                <a:effectLst/>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a:lvl1pPr>
          </a:lstStyle>
          <a:p>
            <a:pPr>
              <a:defRPr/>
            </a:pPr>
            <a:fld id="{946141AE-BAF4-4F6B-831E-BAB0B55F364D}" type="datetime1">
              <a:rPr lang="en-US" altLang="en-US"/>
              <a:pPr>
                <a:defRPr/>
              </a:pPr>
              <a:t>5/15/2019</a:t>
            </a:fld>
            <a:endParaRPr lang="en-US" altLang="en-US"/>
          </a:p>
        </p:txBody>
      </p:sp>
      <p:sp>
        <p:nvSpPr>
          <p:cNvPr id="6" name="Footer Placeholder 16"/>
          <p:cNvSpPr>
            <a:spLocks noGrp="1"/>
          </p:cNvSpPr>
          <p:nvPr>
            <p:ph type="ftr" sz="quarter" idx="11"/>
          </p:nvPr>
        </p:nvSpPr>
        <p:spPr>
          <a:xfrm>
            <a:off x="1371600" y="5649913"/>
            <a:ext cx="5791200" cy="365125"/>
          </a:xfrm>
        </p:spPr>
        <p:txBody>
          <a:bodyPr tIns="0" bIns="0"/>
          <a:lstStyle>
            <a:lvl1pPr>
              <a:defRPr sz="1100"/>
            </a:lvl1pPr>
          </a:lstStyle>
          <a:p>
            <a:pPr>
              <a:defRPr/>
            </a:pPr>
            <a:endParaRPr lang="en-US" altLang="en-US"/>
          </a:p>
        </p:txBody>
      </p:sp>
      <p:sp>
        <p:nvSpPr>
          <p:cNvPr id="7" name="Slide Number Placeholder 28"/>
          <p:cNvSpPr>
            <a:spLocks noGrp="1"/>
          </p:cNvSpPr>
          <p:nvPr>
            <p:ph type="sldNum" sz="quarter" idx="12"/>
          </p:nvPr>
        </p:nvSpPr>
        <p:spPr>
          <a:xfrm>
            <a:off x="8391525" y="5753100"/>
            <a:ext cx="503238" cy="365125"/>
          </a:xfrm>
        </p:spPr>
        <p:txBody>
          <a:bodyPr anchor="ctr"/>
          <a:lstStyle>
            <a:lvl1pPr>
              <a:defRPr sz="1300">
                <a:solidFill>
                  <a:srgbClr val="FFFFFF"/>
                </a:solidFill>
              </a:defRPr>
            </a:lvl1pPr>
          </a:lstStyle>
          <a:p>
            <a:fld id="{659D44B7-51C8-4866-96EA-D46C748BD6F8}" type="slidenum">
              <a:rPr lang="en-US" altLang="en-US"/>
              <a:pPr/>
              <a:t>‹N°›</a:t>
            </a:fld>
            <a:endParaRPr lang="en-US" altLang="en-US"/>
          </a:p>
        </p:txBody>
      </p:sp>
    </p:spTree>
    <p:extLst>
      <p:ext uri="{BB962C8B-B14F-4D97-AF65-F5344CB8AC3E}">
        <p14:creationId xmlns:p14="http://schemas.microsoft.com/office/powerpoint/2010/main" val="2685556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101AD19-4D43-4245-B75F-AC1F9F1287FF}" type="datetime1">
              <a:rPr lang="en-US" altLang="en-US"/>
              <a:pPr>
                <a:defRPr/>
              </a:pPr>
              <a:t>5/15/2019</a:t>
            </a:fld>
            <a:endParaRPr lang="en-US" altLang="en-US"/>
          </a:p>
        </p:txBody>
      </p:sp>
      <p:sp>
        <p:nvSpPr>
          <p:cNvPr id="5" name="Footer Placeholder 2"/>
          <p:cNvSpPr>
            <a:spLocks noGrp="1"/>
          </p:cNvSpPr>
          <p:nvPr>
            <p:ph type="ftr" sz="quarter" idx="11"/>
          </p:nvPr>
        </p:nvSpPr>
        <p:spPr/>
        <p:txBody>
          <a:bodyPr/>
          <a:lstStyle>
            <a:lvl1pPr>
              <a:defRPr/>
            </a:lvl1pPr>
          </a:lstStyle>
          <a:p>
            <a:pPr>
              <a:defRPr/>
            </a:pPr>
            <a:endParaRPr lang="en-US" altLang="en-US"/>
          </a:p>
        </p:txBody>
      </p:sp>
      <p:sp>
        <p:nvSpPr>
          <p:cNvPr id="6" name="Slide Number Placeholder 22"/>
          <p:cNvSpPr>
            <a:spLocks noGrp="1"/>
          </p:cNvSpPr>
          <p:nvPr>
            <p:ph type="sldNum" sz="quarter" idx="12"/>
          </p:nvPr>
        </p:nvSpPr>
        <p:spPr/>
        <p:txBody>
          <a:bodyPr/>
          <a:lstStyle>
            <a:lvl1pPr>
              <a:defRPr/>
            </a:lvl1pPr>
          </a:lstStyle>
          <a:p>
            <a:fld id="{D0024370-CD13-47B3-B968-6E57CB54A3C1}" type="slidenum">
              <a:rPr lang="en-US" altLang="en-US"/>
              <a:pPr/>
              <a:t>‹N°›</a:t>
            </a:fld>
            <a:endParaRPr lang="en-US" altLang="en-US"/>
          </a:p>
        </p:txBody>
      </p:sp>
    </p:spTree>
    <p:extLst>
      <p:ext uri="{BB962C8B-B14F-4D97-AF65-F5344CB8AC3E}">
        <p14:creationId xmlns:p14="http://schemas.microsoft.com/office/powerpoint/2010/main" val="228330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837E594-8B90-4632-A97D-D188809DD8A8}" type="datetime1">
              <a:rPr lang="en-US" altLang="en-US"/>
              <a:pPr>
                <a:defRPr/>
              </a:pPr>
              <a:t>5/15/2019</a:t>
            </a:fld>
            <a:endParaRPr lang="en-US" altLang="en-US"/>
          </a:p>
        </p:txBody>
      </p:sp>
      <p:sp>
        <p:nvSpPr>
          <p:cNvPr id="5" name="Footer Placeholder 2"/>
          <p:cNvSpPr>
            <a:spLocks noGrp="1"/>
          </p:cNvSpPr>
          <p:nvPr>
            <p:ph type="ftr" sz="quarter" idx="11"/>
          </p:nvPr>
        </p:nvSpPr>
        <p:spPr/>
        <p:txBody>
          <a:bodyPr/>
          <a:lstStyle>
            <a:lvl1pPr>
              <a:defRPr/>
            </a:lvl1pPr>
          </a:lstStyle>
          <a:p>
            <a:pPr>
              <a:defRPr/>
            </a:pPr>
            <a:endParaRPr lang="en-US" altLang="en-US"/>
          </a:p>
        </p:txBody>
      </p:sp>
      <p:sp>
        <p:nvSpPr>
          <p:cNvPr id="6" name="Slide Number Placeholder 22"/>
          <p:cNvSpPr>
            <a:spLocks noGrp="1"/>
          </p:cNvSpPr>
          <p:nvPr>
            <p:ph type="sldNum" sz="quarter" idx="12"/>
          </p:nvPr>
        </p:nvSpPr>
        <p:spPr/>
        <p:txBody>
          <a:bodyPr/>
          <a:lstStyle>
            <a:lvl1pPr>
              <a:defRPr/>
            </a:lvl1pPr>
          </a:lstStyle>
          <a:p>
            <a:fld id="{1A49F6D1-C2ED-4EA3-918C-E4B8553FBDC5}" type="slidenum">
              <a:rPr lang="en-US" altLang="en-US"/>
              <a:pPr/>
              <a:t>‹N°›</a:t>
            </a:fld>
            <a:endParaRPr lang="en-US" altLang="en-US"/>
          </a:p>
        </p:txBody>
      </p:sp>
    </p:spTree>
    <p:extLst>
      <p:ext uri="{BB962C8B-B14F-4D97-AF65-F5344CB8AC3E}">
        <p14:creationId xmlns:p14="http://schemas.microsoft.com/office/powerpoint/2010/main" val="4072590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882808"/>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062720B3-25FC-4616-8679-1647CDDD858E}" type="datetime1">
              <a:rPr lang="en-US" altLang="en-US"/>
              <a:pPr>
                <a:defRPr/>
              </a:pPr>
              <a:t>5/15/2019</a:t>
            </a:fld>
            <a:endParaRPr lang="en-US" altLang="en-US"/>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fld id="{AF1D8056-D84D-4BBF-9292-71FE4158642B}" type="slidenum">
              <a:rPr lang="en-US" altLang="en-US"/>
              <a:pPr/>
              <a:t>‹N°›</a:t>
            </a:fld>
            <a:endParaRPr lang="en-US" altLang="en-US"/>
          </a:p>
        </p:txBody>
      </p:sp>
    </p:spTree>
    <p:extLst>
      <p:ext uri="{BB962C8B-B14F-4D97-AF65-F5344CB8AC3E}">
        <p14:creationId xmlns:p14="http://schemas.microsoft.com/office/powerpoint/2010/main" val="1589687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lgn="l" eaLnBrk="0" hangingPunct="0">
              <a:defRPr>
                <a:solidFill>
                  <a:schemeClr val="tx1"/>
                </a:solidFill>
                <a:latin typeface="Arial" charset="0"/>
                <a:cs typeface="Arial" charset="0"/>
              </a:defRPr>
            </a:lvl1pPr>
            <a:lvl2pPr marL="742950" indent="-285750" algn="l" eaLnBrk="0" hangingPunct="0">
              <a:defRPr>
                <a:solidFill>
                  <a:schemeClr val="tx1"/>
                </a:solidFill>
                <a:latin typeface="Arial" charset="0"/>
                <a:cs typeface="Arial" charset="0"/>
              </a:defRPr>
            </a:lvl2pPr>
            <a:lvl3pPr marL="1143000" indent="-228600" algn="l" eaLnBrk="0" hangingPunct="0">
              <a:defRPr>
                <a:solidFill>
                  <a:schemeClr val="tx1"/>
                </a:solidFill>
                <a:latin typeface="Arial" charset="0"/>
                <a:cs typeface="Arial" charset="0"/>
              </a:defRPr>
            </a:lvl3pPr>
            <a:lvl4pPr marL="1600200" indent="-228600" algn="l" eaLnBrk="0" hangingPunct="0">
              <a:defRPr>
                <a:solidFill>
                  <a:schemeClr val="tx1"/>
                </a:solidFill>
                <a:latin typeface="Arial" charset="0"/>
                <a:cs typeface="Arial" charset="0"/>
              </a:defRPr>
            </a:lvl4pPr>
            <a:lvl5pPr marL="2057400" indent="-228600" algn="l"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mtClean="0">
              <a:solidFill>
                <a:srgbClr val="FFFFFF"/>
              </a:solidFill>
              <a:latin typeface="Franklin Gothic Book" pitchFamily="34" charset="0"/>
            </a:endParaRPr>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lgn="l" eaLnBrk="0" hangingPunct="0">
              <a:defRPr>
                <a:solidFill>
                  <a:schemeClr val="tx1"/>
                </a:solidFill>
                <a:latin typeface="Arial" charset="0"/>
                <a:cs typeface="Arial" charset="0"/>
              </a:defRPr>
            </a:lvl1pPr>
            <a:lvl2pPr marL="742950" indent="-285750" algn="l" eaLnBrk="0" hangingPunct="0">
              <a:defRPr>
                <a:solidFill>
                  <a:schemeClr val="tx1"/>
                </a:solidFill>
                <a:latin typeface="Arial" charset="0"/>
                <a:cs typeface="Arial" charset="0"/>
              </a:defRPr>
            </a:lvl2pPr>
            <a:lvl3pPr marL="1143000" indent="-228600" algn="l" eaLnBrk="0" hangingPunct="0">
              <a:defRPr>
                <a:solidFill>
                  <a:schemeClr val="tx1"/>
                </a:solidFill>
                <a:latin typeface="Arial" charset="0"/>
                <a:cs typeface="Arial" charset="0"/>
              </a:defRPr>
            </a:lvl3pPr>
            <a:lvl4pPr marL="1600200" indent="-228600" algn="l" eaLnBrk="0" hangingPunct="0">
              <a:defRPr>
                <a:solidFill>
                  <a:schemeClr val="tx1"/>
                </a:solidFill>
                <a:latin typeface="Arial" charset="0"/>
                <a:cs typeface="Arial" charset="0"/>
              </a:defRPr>
            </a:lvl4pPr>
            <a:lvl5pPr marL="2057400" indent="-228600" algn="l"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mtClean="0">
              <a:solidFill>
                <a:srgbClr val="FFFFFF"/>
              </a:solidFill>
              <a:latin typeface="Franklin Gothic Book" pitchFamily="34" charset="0"/>
            </a:endParaRPr>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solidFill>
                  <a:srgbClr val="FD7B8E"/>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58AF9D60-2C0C-43EE-A456-6C75851CF184}" type="datetime1">
              <a:rPr lang="en-US" altLang="en-US"/>
              <a:pPr>
                <a:defRPr/>
              </a:pPr>
              <a:t>5/15/2019</a:t>
            </a:fld>
            <a:endParaRPr lang="en-US" altLang="en-US"/>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en-US" altLang="en-US"/>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fld id="{535AA8D8-EDC3-4011-BD86-EB4CA0FF0490}" type="slidenum">
              <a:rPr lang="en-US" altLang="en-US"/>
              <a:pPr/>
              <a:t>‹N°›</a:t>
            </a:fld>
            <a:endParaRPr lang="en-US" altLang="en-US"/>
          </a:p>
        </p:txBody>
      </p:sp>
    </p:spTree>
    <p:extLst>
      <p:ext uri="{BB962C8B-B14F-4D97-AF65-F5344CB8AC3E}">
        <p14:creationId xmlns:p14="http://schemas.microsoft.com/office/powerpoint/2010/main" val="28889802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solidFill>
                  <a:srgbClr val="FD7B8E"/>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2CBF803-32F3-4B3C-BDCB-7471E86B70FC}" type="datetime1">
              <a:rPr lang="en-US" altLang="en-US"/>
              <a:pPr>
                <a:defRPr/>
              </a:pPr>
              <a:t>5/15/2019</a:t>
            </a:fld>
            <a:endParaRPr lang="en-US" altLang="en-US"/>
          </a:p>
        </p:txBody>
      </p:sp>
      <p:sp>
        <p:nvSpPr>
          <p:cNvPr id="6" name="Footer Placeholder 2"/>
          <p:cNvSpPr>
            <a:spLocks noGrp="1"/>
          </p:cNvSpPr>
          <p:nvPr>
            <p:ph type="ftr" sz="quarter" idx="11"/>
          </p:nvPr>
        </p:nvSpPr>
        <p:spPr/>
        <p:txBody>
          <a:bodyPr/>
          <a:lstStyle>
            <a:lvl1pPr>
              <a:defRPr/>
            </a:lvl1pPr>
          </a:lstStyle>
          <a:p>
            <a:pPr>
              <a:defRPr/>
            </a:pPr>
            <a:endParaRPr lang="en-US" altLang="en-US"/>
          </a:p>
        </p:txBody>
      </p:sp>
      <p:sp>
        <p:nvSpPr>
          <p:cNvPr id="7" name="Slide Number Placeholder 22"/>
          <p:cNvSpPr>
            <a:spLocks noGrp="1"/>
          </p:cNvSpPr>
          <p:nvPr>
            <p:ph type="sldNum" sz="quarter" idx="12"/>
          </p:nvPr>
        </p:nvSpPr>
        <p:spPr/>
        <p:txBody>
          <a:bodyPr/>
          <a:lstStyle>
            <a:lvl1pPr>
              <a:defRPr/>
            </a:lvl1pPr>
          </a:lstStyle>
          <a:p>
            <a:fld id="{D47C0FCB-8213-425D-AE52-37187B1B3557}" type="slidenum">
              <a:rPr lang="en-US" altLang="en-US"/>
              <a:pPr/>
              <a:t>‹N°›</a:t>
            </a:fld>
            <a:endParaRPr lang="en-US" altLang="en-US"/>
          </a:p>
        </p:txBody>
      </p:sp>
    </p:spTree>
    <p:extLst>
      <p:ext uri="{BB962C8B-B14F-4D97-AF65-F5344CB8AC3E}">
        <p14:creationId xmlns:p14="http://schemas.microsoft.com/office/powerpoint/2010/main" val="1145065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E1F7D3AF-6146-4C8F-8B1C-25A960B8801A}" type="datetime1">
              <a:rPr lang="en-US" altLang="en-US"/>
              <a:pPr>
                <a:defRPr/>
              </a:pPr>
              <a:t>5/15/2019</a:t>
            </a:fld>
            <a:endParaRPr lang="en-US" altLang="en-US"/>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en-US" altLang="en-US"/>
          </a:p>
        </p:txBody>
      </p:sp>
      <p:sp>
        <p:nvSpPr>
          <p:cNvPr id="9" name="Slide Number Placeholder 8"/>
          <p:cNvSpPr>
            <a:spLocks noGrp="1"/>
          </p:cNvSpPr>
          <p:nvPr>
            <p:ph type="sldNum" sz="quarter" idx="12"/>
          </p:nvPr>
        </p:nvSpPr>
        <p:spPr>
          <a:xfrm>
            <a:off x="7589838" y="6483350"/>
            <a:ext cx="503237" cy="301625"/>
          </a:xfrm>
        </p:spPr>
        <p:txBody>
          <a:bodyPr/>
          <a:lstStyle>
            <a:lvl1pPr>
              <a:defRPr/>
            </a:lvl1pPr>
          </a:lstStyle>
          <a:p>
            <a:fld id="{EA1C348F-A884-492D-B9CA-06CD9849E0EE}" type="slidenum">
              <a:rPr lang="en-US" altLang="en-US"/>
              <a:pPr/>
              <a:t>‹N°›</a:t>
            </a:fld>
            <a:endParaRPr lang="en-US" altLang="en-US"/>
          </a:p>
        </p:txBody>
      </p:sp>
    </p:spTree>
    <p:extLst>
      <p:ext uri="{BB962C8B-B14F-4D97-AF65-F5344CB8AC3E}">
        <p14:creationId xmlns:p14="http://schemas.microsoft.com/office/powerpoint/2010/main" val="4276664249"/>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solidFill>
                  <a:srgbClr val="FD7B8E"/>
                </a:solidFill>
              </a:defRPr>
            </a:lvl1pPr>
          </a:lstStyle>
          <a:p>
            <a:r>
              <a:rPr lang="en-US" dirty="0" smtClean="0"/>
              <a:t>Click to edit Master title style</a:t>
            </a:r>
            <a:endParaRPr lang="en-US" dirty="0"/>
          </a:p>
        </p:txBody>
      </p:sp>
      <p:sp>
        <p:nvSpPr>
          <p:cNvPr id="3" name="Date Placeholder 13"/>
          <p:cNvSpPr>
            <a:spLocks noGrp="1"/>
          </p:cNvSpPr>
          <p:nvPr>
            <p:ph type="dt" sz="half" idx="10"/>
          </p:nvPr>
        </p:nvSpPr>
        <p:spPr/>
        <p:txBody>
          <a:bodyPr/>
          <a:lstStyle>
            <a:lvl1pPr>
              <a:defRPr/>
            </a:lvl1pPr>
          </a:lstStyle>
          <a:p>
            <a:pPr>
              <a:defRPr/>
            </a:pPr>
            <a:fld id="{A1D3C299-00AE-4A10-B67E-CF9D0A78A847}" type="datetime1">
              <a:rPr lang="en-US" altLang="en-US"/>
              <a:pPr>
                <a:defRPr/>
              </a:pPr>
              <a:t>5/15/2019</a:t>
            </a:fld>
            <a:endParaRPr lang="en-US" altLang="en-US"/>
          </a:p>
        </p:txBody>
      </p:sp>
      <p:sp>
        <p:nvSpPr>
          <p:cNvPr id="4" name="Footer Placeholder 2"/>
          <p:cNvSpPr>
            <a:spLocks noGrp="1"/>
          </p:cNvSpPr>
          <p:nvPr>
            <p:ph type="ftr" sz="quarter" idx="11"/>
          </p:nvPr>
        </p:nvSpPr>
        <p:spPr/>
        <p:txBody>
          <a:bodyPr/>
          <a:lstStyle>
            <a:lvl1pPr>
              <a:defRPr/>
            </a:lvl1pPr>
          </a:lstStyle>
          <a:p>
            <a:pPr>
              <a:defRPr/>
            </a:pPr>
            <a:endParaRPr lang="en-US" altLang="en-US"/>
          </a:p>
        </p:txBody>
      </p:sp>
      <p:sp>
        <p:nvSpPr>
          <p:cNvPr id="5" name="Slide Number Placeholder 22"/>
          <p:cNvSpPr>
            <a:spLocks noGrp="1"/>
          </p:cNvSpPr>
          <p:nvPr>
            <p:ph type="sldNum" sz="quarter" idx="12"/>
          </p:nvPr>
        </p:nvSpPr>
        <p:spPr/>
        <p:txBody>
          <a:bodyPr/>
          <a:lstStyle>
            <a:lvl1pPr>
              <a:defRPr/>
            </a:lvl1pPr>
          </a:lstStyle>
          <a:p>
            <a:fld id="{5F6CCB5F-3F79-4961-89E4-F0BF9EF4B1A4}" type="slidenum">
              <a:rPr lang="en-US" altLang="en-US"/>
              <a:pPr/>
              <a:t>‹N°›</a:t>
            </a:fld>
            <a:endParaRPr lang="en-US" altLang="en-US"/>
          </a:p>
        </p:txBody>
      </p:sp>
    </p:spTree>
    <p:extLst>
      <p:ext uri="{BB962C8B-B14F-4D97-AF65-F5344CB8AC3E}">
        <p14:creationId xmlns:p14="http://schemas.microsoft.com/office/powerpoint/2010/main" val="627551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2F1282D-EAEF-4547-83C3-C96000B6024C}" type="datetime1">
              <a:rPr lang="en-US" altLang="en-US"/>
              <a:pPr>
                <a:defRPr/>
              </a:pPr>
              <a:t>5/15/2019</a:t>
            </a:fld>
            <a:endParaRPr lang="en-US" altLang="en-US"/>
          </a:p>
        </p:txBody>
      </p:sp>
      <p:sp>
        <p:nvSpPr>
          <p:cNvPr id="3" name="Footer Placeholder 2"/>
          <p:cNvSpPr>
            <a:spLocks noGrp="1"/>
          </p:cNvSpPr>
          <p:nvPr>
            <p:ph type="ftr" sz="quarter" idx="11"/>
          </p:nvPr>
        </p:nvSpPr>
        <p:spPr/>
        <p:txBody>
          <a:bodyPr/>
          <a:lstStyle>
            <a:lvl1pPr>
              <a:defRPr/>
            </a:lvl1pPr>
          </a:lstStyle>
          <a:p>
            <a:pPr>
              <a:defRPr/>
            </a:pPr>
            <a:endParaRPr lang="en-US" altLang="en-US"/>
          </a:p>
        </p:txBody>
      </p:sp>
      <p:sp>
        <p:nvSpPr>
          <p:cNvPr id="4" name="Slide Number Placeholder 22"/>
          <p:cNvSpPr>
            <a:spLocks noGrp="1"/>
          </p:cNvSpPr>
          <p:nvPr>
            <p:ph type="sldNum" sz="quarter" idx="12"/>
          </p:nvPr>
        </p:nvSpPr>
        <p:spPr/>
        <p:txBody>
          <a:bodyPr/>
          <a:lstStyle>
            <a:lvl1pPr>
              <a:defRPr/>
            </a:lvl1pPr>
          </a:lstStyle>
          <a:p>
            <a:fld id="{CE63B3BC-F3B9-4081-9726-34237B3B3650}" type="slidenum">
              <a:rPr lang="en-US" altLang="en-US"/>
              <a:pPr/>
              <a:t>‹N°›</a:t>
            </a:fld>
            <a:endParaRPr lang="en-US" altLang="en-US"/>
          </a:p>
        </p:txBody>
      </p:sp>
    </p:spTree>
    <p:extLst>
      <p:ext uri="{BB962C8B-B14F-4D97-AF65-F5344CB8AC3E}">
        <p14:creationId xmlns:p14="http://schemas.microsoft.com/office/powerpoint/2010/main" val="219017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3CA2FC46-3F6E-42C3-8EEE-457C88069C0F}" type="datetime1">
              <a:rPr lang="en-US" altLang="en-US"/>
              <a:pPr>
                <a:defRPr/>
              </a:pPr>
              <a:t>5/15/2019</a:t>
            </a:fld>
            <a:endParaRPr lang="en-US" altLang="en-US"/>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en-US" altLang="en-US"/>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fld id="{9C708D45-207F-41B3-A17B-D5F4F7F486B1}" type="slidenum">
              <a:rPr lang="en-US" altLang="en-US"/>
              <a:pPr/>
              <a:t>‹N°›</a:t>
            </a:fld>
            <a:endParaRPr lang="en-US" altLang="en-US"/>
          </a:p>
        </p:txBody>
      </p:sp>
    </p:spTree>
    <p:extLst>
      <p:ext uri="{BB962C8B-B14F-4D97-AF65-F5344CB8AC3E}">
        <p14:creationId xmlns:p14="http://schemas.microsoft.com/office/powerpoint/2010/main" val="2160075787"/>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EE523CDB-4589-411C-9043-4D4D429C2550}" type="datetime1">
              <a:rPr lang="en-US" altLang="en-US"/>
              <a:pPr>
                <a:defRPr/>
              </a:pPr>
              <a:t>5/15/2019</a:t>
            </a:fld>
            <a:endParaRPr lang="en-US" altLang="en-US"/>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en-US" altLang="en-US"/>
          </a:p>
        </p:txBody>
      </p:sp>
      <p:sp>
        <p:nvSpPr>
          <p:cNvPr id="7" name="Slide Number Placeholder 6"/>
          <p:cNvSpPr>
            <a:spLocks noGrp="1"/>
          </p:cNvSpPr>
          <p:nvPr>
            <p:ph type="sldNum" sz="quarter" idx="12"/>
          </p:nvPr>
        </p:nvSpPr>
        <p:spPr>
          <a:xfrm>
            <a:off x="8216900" y="6556375"/>
            <a:ext cx="366713" cy="301625"/>
          </a:xfrm>
        </p:spPr>
        <p:txBody>
          <a:bodyPr/>
          <a:lstStyle>
            <a:lvl1pPr>
              <a:defRPr sz="900"/>
            </a:lvl1pPr>
          </a:lstStyle>
          <a:p>
            <a:fld id="{F631E68B-407D-415C-AC0F-309C54F4D92F}" type="slidenum">
              <a:rPr lang="en-US" altLang="en-US"/>
              <a:pPr/>
              <a:t>‹N°›</a:t>
            </a:fld>
            <a:endParaRPr lang="en-US" altLang="en-US"/>
          </a:p>
        </p:txBody>
      </p:sp>
    </p:spTree>
    <p:extLst>
      <p:ext uri="{BB962C8B-B14F-4D97-AF65-F5344CB8AC3E}">
        <p14:creationId xmlns:p14="http://schemas.microsoft.com/office/powerpoint/2010/main" val="226641457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A3A3A3"/>
            </a:gs>
            <a:gs pos="60001">
              <a:srgbClr val="000000"/>
            </a:gs>
            <a:gs pos="100000">
              <a:srgbClr val="6C6C6C"/>
            </a:gs>
          </a:gsLst>
          <a:lin ang="5400000"/>
        </a:gradFill>
        <a:effectLst/>
      </p:bgPr>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lgn="l" eaLnBrk="0" hangingPunct="0">
              <a:defRPr>
                <a:solidFill>
                  <a:schemeClr val="tx1"/>
                </a:solidFill>
                <a:latin typeface="Arial" charset="0"/>
                <a:cs typeface="Arial" charset="0"/>
              </a:defRPr>
            </a:lvl1pPr>
            <a:lvl2pPr marL="742950" indent="-285750" algn="l" eaLnBrk="0" hangingPunct="0">
              <a:defRPr>
                <a:solidFill>
                  <a:schemeClr val="tx1"/>
                </a:solidFill>
                <a:latin typeface="Arial" charset="0"/>
                <a:cs typeface="Arial" charset="0"/>
              </a:defRPr>
            </a:lvl2pPr>
            <a:lvl3pPr marL="1143000" indent="-228600" algn="l" eaLnBrk="0" hangingPunct="0">
              <a:defRPr>
                <a:solidFill>
                  <a:schemeClr val="tx1"/>
                </a:solidFill>
                <a:latin typeface="Arial" charset="0"/>
                <a:cs typeface="Arial" charset="0"/>
              </a:defRPr>
            </a:lvl3pPr>
            <a:lvl4pPr marL="1600200" indent="-228600" algn="l" eaLnBrk="0" hangingPunct="0">
              <a:defRPr>
                <a:solidFill>
                  <a:schemeClr val="tx1"/>
                </a:solidFill>
                <a:latin typeface="Arial" charset="0"/>
                <a:cs typeface="Arial" charset="0"/>
              </a:defRPr>
            </a:lvl4pPr>
            <a:lvl5pPr marL="2057400" indent="-228600" algn="l"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mtClean="0">
              <a:solidFill>
                <a:srgbClr val="FFFFFF"/>
              </a:solidFill>
              <a:latin typeface="Franklin Gothic Book" pitchFamily="34" charset="0"/>
            </a:endParaRPr>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dirty="0" smtClean="0"/>
              <a:t>Click to edit Master title style</a:t>
            </a:r>
            <a:endParaRPr lang="en-US" dirty="0"/>
          </a:p>
        </p:txBody>
      </p:sp>
      <p:sp>
        <p:nvSpPr>
          <p:cNvPr id="1030" name="Text Placeholder 12"/>
          <p:cNvSpPr>
            <a:spLocks noGrp="1"/>
          </p:cNvSpPr>
          <p:nvPr>
            <p:ph type="body" idx="1"/>
          </p:nvPr>
        </p:nvSpPr>
        <p:spPr bwMode="auto">
          <a:xfrm>
            <a:off x="457200" y="1882775"/>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wrap="square" lIns="91440" tIns="45720" rIns="91440" bIns="45720" numCol="1" anchor="b" anchorCtr="0" compatLnSpc="1">
            <a:prstTxWarp prst="textNoShape">
              <a:avLst/>
            </a:prstTxWarp>
          </a:bodyPr>
          <a:lstStyle>
            <a:lvl1pPr algn="l">
              <a:defRPr sz="1000">
                <a:latin typeface="Franklin Gothic Book" pitchFamily="34" charset="0"/>
                <a:cs typeface="Arial" charset="0"/>
              </a:defRPr>
            </a:lvl1pPr>
          </a:lstStyle>
          <a:p>
            <a:pPr>
              <a:defRPr/>
            </a:pPr>
            <a:fld id="{3E083716-A4A9-4264-9E2D-1D250D0527DF}" type="datetime1">
              <a:rPr lang="en-US" altLang="en-US"/>
              <a:pPr>
                <a:defRPr/>
              </a:pPr>
              <a:t>5/15/2019</a:t>
            </a:fld>
            <a:endParaRPr lang="en-US" altLang="en-US"/>
          </a:p>
        </p:txBody>
      </p:sp>
      <p:sp>
        <p:nvSpPr>
          <p:cNvPr id="3" name="Footer Placeholder 2"/>
          <p:cNvSpPr>
            <a:spLocks noGrp="1"/>
          </p:cNvSpPr>
          <p:nvPr>
            <p:ph type="ftr" sz="quarter" idx="3"/>
          </p:nvPr>
        </p:nvSpPr>
        <p:spPr>
          <a:xfrm>
            <a:off x="457200" y="6481763"/>
            <a:ext cx="4259263" cy="301625"/>
          </a:xfrm>
          <a:prstGeom prst="rect">
            <a:avLst/>
          </a:prstGeom>
        </p:spPr>
        <p:txBody>
          <a:bodyPr vert="horz" wrap="square" lIns="91440" tIns="45720" rIns="91440" bIns="45720" numCol="1" anchor="b" anchorCtr="0" compatLnSpc="1">
            <a:prstTxWarp prst="textNoShape">
              <a:avLst/>
            </a:prstTxWarp>
          </a:bodyPr>
          <a:lstStyle>
            <a:lvl1pPr>
              <a:defRPr sz="1000">
                <a:latin typeface="Franklin Gothic Book" pitchFamily="34" charset="0"/>
                <a:cs typeface="Arial" charset="0"/>
              </a:defRPr>
            </a:lvl1pPr>
          </a:lstStyle>
          <a:p>
            <a:pPr>
              <a:defRPr/>
            </a:pPr>
            <a:endParaRPr lang="en-US" altLang="en-US"/>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wrap="square" lIns="91440" tIns="45720" rIns="91440" bIns="45720" numCol="1" anchor="b" anchorCtr="0" compatLnSpc="1">
            <a:prstTxWarp prst="textNoShape">
              <a:avLst/>
            </a:prstTxWarp>
          </a:bodyPr>
          <a:lstStyle>
            <a:lvl1pPr algn="ctr">
              <a:defRPr sz="1200">
                <a:latin typeface="Franklin Gothic Book" panose="020B0503020102020204" pitchFamily="34" charset="0"/>
              </a:defRPr>
            </a:lvl1pPr>
          </a:lstStyle>
          <a:p>
            <a:fld id="{BF00D342-9101-497B-94C4-57209E12B1AB}" type="slidenum">
              <a:rPr lang="en-US" altLang="en-US"/>
              <a:pPr/>
              <a:t>‹N°›</a:t>
            </a:fld>
            <a:endParaRPr lang="en-US" altLang="en-US"/>
          </a:p>
        </p:txBody>
      </p:sp>
    </p:spTree>
  </p:cSld>
  <p:clrMap bg1="dk1" tx1="lt1" bg2="dk2" tx2="lt2" accent1="accent1" accent2="accent2" accent3="accent3" accent4="accent4" accent5="accent5" accent6="accent6" hlink="hlink" folHlink="folHlink"/>
  <p:sldLayoutIdLst>
    <p:sldLayoutId id="2147483939" r:id="rId1"/>
    <p:sldLayoutId id="2147483940" r:id="rId2"/>
    <p:sldLayoutId id="2147483941" r:id="rId3"/>
    <p:sldLayoutId id="2147483934" r:id="rId4"/>
    <p:sldLayoutId id="2147483942" r:id="rId5"/>
    <p:sldLayoutId id="2147483935" r:id="rId6"/>
    <p:sldLayoutId id="2147483936" r:id="rId7"/>
    <p:sldLayoutId id="2147483943" r:id="rId8"/>
    <p:sldLayoutId id="2147483944" r:id="rId9"/>
    <p:sldLayoutId id="2147483937" r:id="rId10"/>
    <p:sldLayoutId id="2147483938" r:id="rId11"/>
  </p:sldLayoutIdLst>
  <p:txStyles>
    <p:titleStyle>
      <a:lvl1pPr marL="484188" algn="l" rtl="0" eaLnBrk="0" fontAlgn="base" hangingPunct="0">
        <a:spcBef>
          <a:spcPct val="0"/>
        </a:spcBef>
        <a:spcAft>
          <a:spcPct val="0"/>
        </a:spcAft>
        <a:defRPr sz="4200" kern="1200">
          <a:ln w="6350">
            <a:solidFill>
              <a:schemeClr val="accent1">
                <a:shade val="43000"/>
              </a:schemeClr>
            </a:solidFill>
          </a:ln>
          <a:solidFill>
            <a:srgbClr val="FF5698"/>
          </a:solidFill>
          <a:effectLst>
            <a:outerShdw blurRad="26000" dist="26000" dir="14500000" algn="tl" rotWithShape="0">
              <a:srgbClr val="000000">
                <a:alpha val="40000"/>
              </a:srgbClr>
            </a:outerShdw>
          </a:effectLst>
          <a:latin typeface="+mj-lt"/>
          <a:ea typeface="+mj-ea"/>
          <a:cs typeface="+mj-cs"/>
        </a:defRPr>
      </a:lvl1pPr>
      <a:lvl2pPr marL="484188" algn="l" rtl="0" eaLnBrk="0" fontAlgn="base" hangingPunct="0">
        <a:spcBef>
          <a:spcPct val="0"/>
        </a:spcBef>
        <a:spcAft>
          <a:spcPct val="0"/>
        </a:spcAft>
        <a:defRPr sz="4200">
          <a:solidFill>
            <a:srgbClr val="FF5698"/>
          </a:solidFill>
          <a:latin typeface="Franklin Gothic Medium" pitchFamily="34" charset="0"/>
        </a:defRPr>
      </a:lvl2pPr>
      <a:lvl3pPr marL="484188" algn="l" rtl="0" eaLnBrk="0" fontAlgn="base" hangingPunct="0">
        <a:spcBef>
          <a:spcPct val="0"/>
        </a:spcBef>
        <a:spcAft>
          <a:spcPct val="0"/>
        </a:spcAft>
        <a:defRPr sz="4200">
          <a:solidFill>
            <a:srgbClr val="FF5698"/>
          </a:solidFill>
          <a:latin typeface="Franklin Gothic Medium" pitchFamily="34" charset="0"/>
        </a:defRPr>
      </a:lvl3pPr>
      <a:lvl4pPr marL="484188" algn="l" rtl="0" eaLnBrk="0" fontAlgn="base" hangingPunct="0">
        <a:spcBef>
          <a:spcPct val="0"/>
        </a:spcBef>
        <a:spcAft>
          <a:spcPct val="0"/>
        </a:spcAft>
        <a:defRPr sz="4200">
          <a:solidFill>
            <a:srgbClr val="FF5698"/>
          </a:solidFill>
          <a:latin typeface="Franklin Gothic Medium" pitchFamily="34" charset="0"/>
        </a:defRPr>
      </a:lvl4pPr>
      <a:lvl5pPr marL="484188" algn="l" rtl="0" eaLnBrk="0" fontAlgn="base" hangingPunct="0">
        <a:spcBef>
          <a:spcPct val="0"/>
        </a:spcBef>
        <a:spcAft>
          <a:spcPct val="0"/>
        </a:spcAft>
        <a:defRPr sz="4200">
          <a:solidFill>
            <a:srgbClr val="FF5698"/>
          </a:solidFill>
          <a:latin typeface="Franklin Gothic Medium" pitchFamily="34" charset="0"/>
        </a:defRPr>
      </a:lvl5pPr>
      <a:lvl6pPr marL="941388" algn="l" rtl="0" fontAlgn="base">
        <a:spcBef>
          <a:spcPct val="0"/>
        </a:spcBef>
        <a:spcAft>
          <a:spcPct val="0"/>
        </a:spcAft>
        <a:defRPr sz="4200">
          <a:solidFill>
            <a:srgbClr val="FF5C9C"/>
          </a:solidFill>
          <a:latin typeface="Franklin Gothic Medium" pitchFamily="34" charset="0"/>
        </a:defRPr>
      </a:lvl6pPr>
      <a:lvl7pPr marL="1398588" algn="l" rtl="0" fontAlgn="base">
        <a:spcBef>
          <a:spcPct val="0"/>
        </a:spcBef>
        <a:spcAft>
          <a:spcPct val="0"/>
        </a:spcAft>
        <a:defRPr sz="4200">
          <a:solidFill>
            <a:srgbClr val="FF5C9C"/>
          </a:solidFill>
          <a:latin typeface="Franklin Gothic Medium" pitchFamily="34" charset="0"/>
        </a:defRPr>
      </a:lvl7pPr>
      <a:lvl8pPr marL="1855788" algn="l" rtl="0" fontAlgn="base">
        <a:spcBef>
          <a:spcPct val="0"/>
        </a:spcBef>
        <a:spcAft>
          <a:spcPct val="0"/>
        </a:spcAft>
        <a:defRPr sz="4200">
          <a:solidFill>
            <a:srgbClr val="FF5C9C"/>
          </a:solidFill>
          <a:latin typeface="Franklin Gothic Medium" pitchFamily="34" charset="0"/>
        </a:defRPr>
      </a:lvl8pPr>
      <a:lvl9pPr marL="2312988" algn="l" rtl="0" fontAlgn="base">
        <a:spcBef>
          <a:spcPct val="0"/>
        </a:spcBef>
        <a:spcAft>
          <a:spcPct val="0"/>
        </a:spcAft>
        <a:defRPr sz="4200">
          <a:solidFill>
            <a:srgbClr val="FF5C9C"/>
          </a:solidFill>
          <a:latin typeface="Franklin Gothic Medium"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anose="020B0604030504040204"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anose="05020102010507070707"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anose="05020102010507070707"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anose="05020102010507070707"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niso.org/standards-committees/pie-j"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270" y="2651918"/>
            <a:ext cx="7924800" cy="1636713"/>
          </a:xfrm>
        </p:spPr>
        <p:txBody>
          <a:bodyPr>
            <a:noAutofit/>
          </a:bodyPr>
          <a:lstStyle/>
          <a:p>
            <a:pPr marL="484632" eaLnBrk="1" fontAlgn="auto" hangingPunct="1">
              <a:spcAft>
                <a:spcPts val="0"/>
              </a:spcAft>
              <a:defRPr/>
            </a:pPr>
            <a:r>
              <a:rPr lang="en-US" sz="5400" dirty="0" smtClean="0">
                <a:effectLst>
                  <a:outerShdw blurRad="38100" dist="38100" dir="2700000" algn="tl">
                    <a:srgbClr val="000000">
                      <a:alpha val="43137"/>
                    </a:srgbClr>
                  </a:outerShdw>
                </a:effectLst>
                <a:latin typeface="Arial Narrow" pitchFamily="34" charset="0"/>
              </a:rPr>
              <a:t/>
            </a:r>
            <a:br>
              <a:rPr lang="en-US" sz="5400" dirty="0" smtClean="0">
                <a:effectLst>
                  <a:outerShdw blurRad="38100" dist="38100" dir="2700000" algn="tl">
                    <a:srgbClr val="000000">
                      <a:alpha val="43137"/>
                    </a:srgbClr>
                  </a:outerShdw>
                </a:effectLst>
                <a:latin typeface="Arial Narrow" pitchFamily="34" charset="0"/>
              </a:rPr>
            </a:br>
            <a:r>
              <a:rPr lang="en-US" sz="5400" dirty="0" smtClean="0">
                <a:effectLst>
                  <a:outerShdw blurRad="38100" dist="38100" dir="2700000" algn="tl">
                    <a:srgbClr val="000000">
                      <a:alpha val="43137"/>
                    </a:srgbClr>
                  </a:outerShdw>
                </a:effectLst>
                <a:latin typeface="Arial Narrow" pitchFamily="34" charset="0"/>
              </a:rPr>
              <a:t/>
            </a:r>
            <a:br>
              <a:rPr lang="en-US" sz="5400" dirty="0" smtClean="0">
                <a:effectLst>
                  <a:outerShdw blurRad="38100" dist="38100" dir="2700000" algn="tl">
                    <a:srgbClr val="000000">
                      <a:alpha val="43137"/>
                    </a:srgbClr>
                  </a:outerShdw>
                </a:effectLst>
                <a:latin typeface="Arial Narrow" pitchFamily="34" charset="0"/>
              </a:rPr>
            </a:br>
            <a:r>
              <a:rPr lang="en-US" sz="5400" dirty="0" smtClean="0">
                <a:effectLst>
                  <a:outerShdw blurRad="38100" dist="38100" dir="2700000" algn="tl">
                    <a:srgbClr val="000000">
                      <a:alpha val="43137"/>
                    </a:srgbClr>
                  </a:outerShdw>
                </a:effectLst>
                <a:latin typeface="Arial Narrow" pitchFamily="34" charset="0"/>
              </a:rPr>
              <a:t>Implementation of the NISO Presentation and Identification of E-Journals (PIE-J) Recommendations</a:t>
            </a:r>
            <a:r>
              <a:rPr lang="en-US" sz="6000" dirty="0" smtClean="0">
                <a:solidFill>
                  <a:srgbClr val="D12164"/>
                </a:solidFill>
                <a:effectLst>
                  <a:outerShdw blurRad="38100" dist="38100" dir="2700000" algn="tl">
                    <a:srgbClr val="000000">
                      <a:alpha val="43137"/>
                    </a:srgbClr>
                  </a:outerShdw>
                </a:effectLst>
                <a:latin typeface="Arial Narrow" pitchFamily="34" charset="0"/>
              </a:rPr>
              <a:t> </a:t>
            </a:r>
            <a:endParaRPr lang="en-US" sz="6000" dirty="0">
              <a:solidFill>
                <a:srgbClr val="D12164"/>
              </a:solidFill>
              <a:effectLst>
                <a:outerShdw blurRad="38100" dist="38100" dir="2700000" algn="tl">
                  <a:srgbClr val="000000">
                    <a:alpha val="43137"/>
                  </a:srgbClr>
                </a:outerShdw>
              </a:effectLst>
              <a:latin typeface="Arial Narrow" pitchFamily="34" charset="0"/>
            </a:endParaRPr>
          </a:p>
        </p:txBody>
      </p:sp>
      <p:sp>
        <p:nvSpPr>
          <p:cNvPr id="8197" name="TextBox 2"/>
          <p:cNvSpPr txBox="1">
            <a:spLocks noChangeArrowheads="1"/>
          </p:cNvSpPr>
          <p:nvPr/>
        </p:nvSpPr>
        <p:spPr bwMode="auto">
          <a:xfrm>
            <a:off x="228600" y="5029200"/>
            <a:ext cx="540827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lr>
                <a:schemeClr val="accent1"/>
              </a:buClr>
              <a:buSzPct val="80000"/>
              <a:buFont typeface="Wingdings 2" panose="05020102010507070707" pitchFamily="18" charset="2"/>
              <a:buChar char=""/>
              <a:defRPr sz="3000">
                <a:solidFill>
                  <a:schemeClr val="tx1"/>
                </a:solidFill>
                <a:latin typeface="Franklin Gothic Book" panose="020B0503020102020204" pitchFamily="34" charset="0"/>
              </a:defRPr>
            </a:lvl1pPr>
            <a:lvl2pPr marL="742950" indent="-285750" algn="l" eaLnBrk="0" hangingPunct="0">
              <a:spcBef>
                <a:spcPct val="20000"/>
              </a:spcBef>
              <a:buClr>
                <a:schemeClr val="accent1"/>
              </a:buClr>
              <a:buSzPct val="95000"/>
              <a:buFont typeface="Verdana" panose="020B0604030504040204" pitchFamily="34" charset="0"/>
              <a:buChar char="›"/>
              <a:defRPr sz="2600">
                <a:solidFill>
                  <a:schemeClr val="tx1"/>
                </a:solidFill>
                <a:latin typeface="Franklin Gothic Book" panose="020B0503020102020204" pitchFamily="34" charset="0"/>
              </a:defRPr>
            </a:lvl2pPr>
            <a:lvl3pPr marL="1143000" indent="-228600" algn="l" eaLnBrk="0" hangingPunct="0">
              <a:spcBef>
                <a:spcPct val="20000"/>
              </a:spcBef>
              <a:buClr>
                <a:schemeClr val="accent1"/>
              </a:buClr>
              <a:buFont typeface="Wingdings 2" panose="05020102010507070707" pitchFamily="18" charset="2"/>
              <a:buChar char=""/>
              <a:defRPr sz="2400">
                <a:solidFill>
                  <a:schemeClr val="tx1"/>
                </a:solidFill>
                <a:latin typeface="Franklin Gothic Book" panose="020B0503020102020204" pitchFamily="34" charset="0"/>
              </a:defRPr>
            </a:lvl3pPr>
            <a:lvl4pPr marL="1600200" indent="-228600" algn="l" eaLnBrk="0" hangingPunct="0">
              <a:spcBef>
                <a:spcPct val="20000"/>
              </a:spcBef>
              <a:buClr>
                <a:schemeClr val="accent1"/>
              </a:buClr>
              <a:buFont typeface="Wingdings 2" panose="05020102010507070707" pitchFamily="18" charset="2"/>
              <a:buChar char=""/>
              <a:defRPr sz="2000">
                <a:solidFill>
                  <a:schemeClr val="tx1"/>
                </a:solidFill>
                <a:latin typeface="Franklin Gothic Book" panose="020B0503020102020204" pitchFamily="34" charset="0"/>
              </a:defRPr>
            </a:lvl4pPr>
            <a:lvl5pPr marL="2057400" indent="-228600" algn="l" eaLnBrk="0" hangingPunct="0">
              <a:spcBef>
                <a:spcPct val="20000"/>
              </a:spcBef>
              <a:buClr>
                <a:srgbClr val="FF90B2"/>
              </a:buClr>
              <a:buFont typeface="Wingdings 2" panose="05020102010507070707" pitchFamily="18" charset="2"/>
              <a:buChar char=""/>
              <a:defRPr sz="1900">
                <a:solidFill>
                  <a:schemeClr val="tx1"/>
                </a:solidFill>
                <a:latin typeface="Franklin Gothic Book" panose="020B0503020102020204" pitchFamily="34" charset="0"/>
              </a:defRPr>
            </a:lvl5pPr>
            <a:lvl6pPr marL="25146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Franklin Gothic Book" panose="020B0503020102020204" pitchFamily="34" charset="0"/>
              </a:defRPr>
            </a:lvl6pPr>
            <a:lvl7pPr marL="29718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Franklin Gothic Book" panose="020B0503020102020204" pitchFamily="34" charset="0"/>
              </a:defRPr>
            </a:lvl7pPr>
            <a:lvl8pPr marL="34290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Franklin Gothic Book" panose="020B0503020102020204" pitchFamily="34" charset="0"/>
              </a:defRPr>
            </a:lvl8pPr>
            <a:lvl9pPr marL="3886200" indent="-228600"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Franklin Gothic Book" panose="020B0503020102020204" pitchFamily="34" charset="0"/>
              </a:defRPr>
            </a:lvl9pPr>
          </a:lstStyle>
          <a:p>
            <a:pPr eaLnBrk="1" hangingPunct="1">
              <a:spcBef>
                <a:spcPct val="0"/>
              </a:spcBef>
              <a:buClrTx/>
              <a:buSzTx/>
              <a:buFontTx/>
              <a:buNone/>
            </a:pPr>
            <a:r>
              <a:rPr lang="en-US" altLang="en-US" sz="2400" dirty="0" smtClean="0">
                <a:latin typeface="Arial" panose="020B0604020202020204" pitchFamily="34" charset="0"/>
              </a:rPr>
              <a:t>Steve Shadle</a:t>
            </a:r>
            <a:endParaRPr lang="en-US" altLang="en-US" sz="2400" dirty="0">
              <a:latin typeface="Arial" panose="020B0604020202020204" pitchFamily="34" charset="0"/>
            </a:endParaRPr>
          </a:p>
          <a:p>
            <a:pPr eaLnBrk="1" hangingPunct="1">
              <a:spcBef>
                <a:spcPct val="0"/>
              </a:spcBef>
              <a:buClrTx/>
              <a:buSzTx/>
              <a:buFontTx/>
              <a:buNone/>
            </a:pPr>
            <a:r>
              <a:rPr lang="en-US" altLang="en-US" sz="1800" dirty="0" smtClean="0">
                <a:latin typeface="Arial" panose="020B0604020202020204" pitchFamily="34" charset="0"/>
              </a:rPr>
              <a:t>Head, Serials Cataloging, University of Washington</a:t>
            </a: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r>
              <a:rPr lang="en-US" altLang="en-US" sz="2400" dirty="0" smtClean="0">
                <a:latin typeface="Arial" panose="020B0604020202020204" pitchFamily="34" charset="0"/>
              </a:rPr>
              <a:t>ER&amp;L 2019</a:t>
            </a:r>
            <a:endParaRPr lang="en-US" altLang="en-US" sz="240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76200" y="-9144"/>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normAutofit/>
          </a:bodyPr>
          <a:lstStyle/>
          <a:p>
            <a:pPr marL="484632" eaLnBrk="1" fontAlgn="auto" hangingPunct="1">
              <a:spcAft>
                <a:spcPts val="0"/>
              </a:spcAft>
              <a:defRPr/>
            </a:pPr>
            <a:r>
              <a:rPr lang="en-US" sz="3600" dirty="0" smtClean="0">
                <a:ln>
                  <a:noFill/>
                </a:ln>
                <a:solidFill>
                  <a:srgbClr val="D9196B"/>
                </a:solidFill>
                <a:effectLst>
                  <a:outerShdw blurRad="38100" dist="38100" dir="2700000" algn="tl">
                    <a:srgbClr val="000000">
                      <a:alpha val="43137"/>
                    </a:srgbClr>
                  </a:outerShdw>
                </a:effectLst>
              </a:rPr>
              <a:t>2.2 Title Changes and Title History</a:t>
            </a:r>
          </a:p>
        </p:txBody>
      </p:sp>
      <p:sp>
        <p:nvSpPr>
          <p:cNvPr id="9219" name="Rectangle 3"/>
          <p:cNvSpPr>
            <a:spLocks noGrp="1" noChangeArrowheads="1"/>
          </p:cNvSpPr>
          <p:nvPr>
            <p:ph type="body" idx="4294967295"/>
          </p:nvPr>
        </p:nvSpPr>
        <p:spPr>
          <a:xfrm>
            <a:off x="381000" y="1690688"/>
            <a:ext cx="8229600" cy="4525963"/>
          </a:xfrm>
        </p:spPr>
        <p:txBody>
          <a:bodyPr/>
          <a:lstStyle/>
          <a:p>
            <a:pPr marL="65087" indent="0" eaLnBrk="1" hangingPunct="1">
              <a:buNone/>
            </a:pPr>
            <a:r>
              <a:rPr lang="en-US" altLang="en-US" sz="2800" dirty="0" smtClean="0"/>
              <a:t> </a:t>
            </a:r>
          </a:p>
        </p:txBody>
      </p:sp>
      <p:sp>
        <p:nvSpPr>
          <p:cNvPr id="5" name="Rectangle 3"/>
          <p:cNvSpPr>
            <a:spLocks noGrp="1" noChangeArrowheads="1"/>
          </p:cNvSpPr>
          <p:nvPr>
            <p:ph type="body" idx="4294967295"/>
          </p:nvPr>
        </p:nvSpPr>
        <p:spPr>
          <a:xfrm>
            <a:off x="533400" y="1143000"/>
            <a:ext cx="8229600" cy="5486400"/>
          </a:xfrm>
        </p:spPr>
        <p:txBody>
          <a:bodyPr/>
          <a:lstStyle/>
          <a:p>
            <a:pPr marL="65087" indent="0" eaLnBrk="1" hangingPunct="1">
              <a:buNone/>
            </a:pPr>
            <a:r>
              <a:rPr lang="en-US" altLang="en-US" sz="2400" i="1" dirty="0" smtClean="0"/>
              <a:t>Title changes should be justifiable and new ISSN should be requested.  Users appreciate a journal title history showing previous and later titles.</a:t>
            </a:r>
          </a:p>
          <a:p>
            <a:pPr marL="65087" indent="0" eaLnBrk="1" hangingPunct="1">
              <a:buNone/>
            </a:pPr>
            <a:endParaRPr lang="en-US" altLang="en-US" sz="2400" i="1" dirty="0" smtClean="0"/>
          </a:p>
          <a:p>
            <a:pPr marL="65087" indent="0" eaLnBrk="1" hangingPunct="1">
              <a:buNone/>
            </a:pPr>
            <a:r>
              <a:rPr lang="en-US" altLang="en-US" sz="2400" dirty="0" smtClean="0"/>
              <a:t>Ensure that title change is based on change of content or scope.  Refrain from cosmetic title changes</a:t>
            </a:r>
          </a:p>
          <a:p>
            <a:pPr marL="65087" indent="0" eaLnBrk="1" hangingPunct="1">
              <a:buNone/>
            </a:pPr>
            <a:r>
              <a:rPr lang="en-US" altLang="en-US" sz="2400" dirty="0" smtClean="0"/>
              <a:t>Consult the appropriate ISSN Center before changing a title</a:t>
            </a:r>
          </a:p>
          <a:p>
            <a:pPr marL="65087" indent="0" eaLnBrk="1" hangingPunct="1">
              <a:buNone/>
            </a:pPr>
            <a:r>
              <a:rPr lang="en-US" altLang="en-US" sz="2400" dirty="0" smtClean="0"/>
              <a:t>Implement a title change at the beginning of a volume or publication year</a:t>
            </a:r>
          </a:p>
          <a:p>
            <a:pPr marL="65087" indent="0" eaLnBrk="1" hangingPunct="1">
              <a:buNone/>
            </a:pPr>
            <a:r>
              <a:rPr lang="en-US" altLang="en-US" sz="2400" dirty="0" smtClean="0"/>
              <a:t>Provide a journal title history including full journal title, publication dates and ISSN</a:t>
            </a:r>
          </a:p>
          <a:p>
            <a:pPr eaLnBrk="1" hangingPunct="1"/>
            <a:endParaRPr lang="en-US" altLang="en-US" sz="2400" dirty="0" smtClean="0"/>
          </a:p>
        </p:txBody>
      </p:sp>
      <p:pic>
        <p:nvPicPr>
          <p:cNvPr id="6" name="Picture 5"/>
          <p:cNvPicPr>
            <a:picLocks noChangeAspect="1"/>
          </p:cNvPicPr>
          <p:nvPr/>
        </p:nvPicPr>
        <p:blipFill>
          <a:blip r:embed="rId3"/>
          <a:stretch>
            <a:fillRect/>
          </a:stretch>
        </p:blipFill>
        <p:spPr>
          <a:xfrm>
            <a:off x="301721" y="4160804"/>
            <a:ext cx="249958" cy="243861"/>
          </a:xfrm>
          <a:prstGeom prst="rect">
            <a:avLst/>
          </a:prstGeom>
        </p:spPr>
      </p:pic>
      <p:pic>
        <p:nvPicPr>
          <p:cNvPr id="10" name="Picture 9"/>
          <p:cNvPicPr>
            <a:picLocks noChangeAspect="1"/>
          </p:cNvPicPr>
          <p:nvPr/>
        </p:nvPicPr>
        <p:blipFill>
          <a:blip r:embed="rId4"/>
          <a:stretch>
            <a:fillRect/>
          </a:stretch>
        </p:blipFill>
        <p:spPr>
          <a:xfrm>
            <a:off x="301721" y="2865543"/>
            <a:ext cx="242337" cy="242337"/>
          </a:xfrm>
          <a:prstGeom prst="rect">
            <a:avLst/>
          </a:prstGeom>
        </p:spPr>
      </p:pic>
      <p:pic>
        <p:nvPicPr>
          <p:cNvPr id="9" name="Picture 8"/>
          <p:cNvPicPr>
            <a:picLocks noChangeAspect="1"/>
          </p:cNvPicPr>
          <p:nvPr/>
        </p:nvPicPr>
        <p:blipFill>
          <a:blip r:embed="rId5"/>
          <a:stretch>
            <a:fillRect/>
          </a:stretch>
        </p:blipFill>
        <p:spPr>
          <a:xfrm>
            <a:off x="295635" y="3685003"/>
            <a:ext cx="237765" cy="243861"/>
          </a:xfrm>
          <a:prstGeom prst="rect">
            <a:avLst/>
          </a:prstGeom>
        </p:spPr>
      </p:pic>
      <p:pic>
        <p:nvPicPr>
          <p:cNvPr id="11" name="Picture 10"/>
          <p:cNvPicPr>
            <a:picLocks noChangeAspect="1"/>
          </p:cNvPicPr>
          <p:nvPr/>
        </p:nvPicPr>
        <p:blipFill>
          <a:blip r:embed="rId6"/>
          <a:stretch>
            <a:fillRect/>
          </a:stretch>
        </p:blipFill>
        <p:spPr>
          <a:xfrm>
            <a:off x="289539" y="4931226"/>
            <a:ext cx="243861" cy="249958"/>
          </a:xfrm>
          <a:prstGeom prst="rect">
            <a:avLst/>
          </a:prstGeom>
        </p:spPr>
      </p:pic>
    </p:spTree>
    <p:extLst>
      <p:ext uri="{BB962C8B-B14F-4D97-AF65-F5344CB8AC3E}">
        <p14:creationId xmlns:p14="http://schemas.microsoft.com/office/powerpoint/2010/main" val="148705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500"/>
                                        <p:tgtEl>
                                          <p:spTgt spid="5">
                                            <p:txEl>
                                              <p:pRg st="4" end="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Effect transition="in" filter="fade">
                                      <p:cBhvr>
                                        <p:cTn id="36" dur="500"/>
                                        <p:tgtEl>
                                          <p:spTgt spid="5">
                                            <p:txEl>
                                              <p:pRg st="5" end="5"/>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76200" y="-9144"/>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normAutofit fontScale="90000"/>
          </a:bodyPr>
          <a:lstStyle/>
          <a:p>
            <a:pPr marL="484632" eaLnBrk="1" fontAlgn="auto" hangingPunct="1">
              <a:spcAft>
                <a:spcPts val="0"/>
              </a:spcAft>
              <a:defRPr/>
            </a:pPr>
            <a:r>
              <a:rPr lang="en-US" sz="3600" dirty="0" smtClean="0">
                <a:ln>
                  <a:noFill/>
                </a:ln>
                <a:solidFill>
                  <a:srgbClr val="D9196B"/>
                </a:solidFill>
                <a:effectLst>
                  <a:outerShdw blurRad="38100" dist="38100" dir="2700000" algn="tl">
                    <a:srgbClr val="000000">
                      <a:alpha val="43137"/>
                    </a:srgbClr>
                  </a:outerShdw>
                </a:effectLst>
              </a:rPr>
              <a:t>2.3 ISSN (International Standard Serial Number)</a:t>
            </a:r>
          </a:p>
        </p:txBody>
      </p:sp>
      <p:sp>
        <p:nvSpPr>
          <p:cNvPr id="9219" name="Rectangle 3"/>
          <p:cNvSpPr>
            <a:spLocks noGrp="1" noChangeArrowheads="1"/>
          </p:cNvSpPr>
          <p:nvPr>
            <p:ph type="body" idx="4294967295"/>
          </p:nvPr>
        </p:nvSpPr>
        <p:spPr>
          <a:xfrm>
            <a:off x="381000" y="1690688"/>
            <a:ext cx="8229600" cy="4525963"/>
          </a:xfrm>
        </p:spPr>
        <p:txBody>
          <a:bodyPr/>
          <a:lstStyle/>
          <a:p>
            <a:pPr marL="65087" indent="0" eaLnBrk="1" hangingPunct="1">
              <a:buNone/>
            </a:pPr>
            <a:r>
              <a:rPr lang="en-US" altLang="en-US" sz="2800" dirty="0" smtClean="0"/>
              <a:t> </a:t>
            </a:r>
          </a:p>
        </p:txBody>
      </p:sp>
      <p:sp>
        <p:nvSpPr>
          <p:cNvPr id="5" name="Rectangle 3"/>
          <p:cNvSpPr>
            <a:spLocks noGrp="1" noChangeArrowheads="1"/>
          </p:cNvSpPr>
          <p:nvPr>
            <p:ph type="body" idx="4294967295"/>
          </p:nvPr>
        </p:nvSpPr>
        <p:spPr>
          <a:xfrm>
            <a:off x="533400" y="1143000"/>
            <a:ext cx="8229600" cy="5486400"/>
          </a:xfrm>
        </p:spPr>
        <p:txBody>
          <a:bodyPr/>
          <a:lstStyle/>
          <a:p>
            <a:pPr marL="65087" indent="0" eaLnBrk="1" hangingPunct="1">
              <a:buNone/>
            </a:pPr>
            <a:r>
              <a:rPr lang="en-US" altLang="en-US" sz="2400" i="1" dirty="0" smtClean="0"/>
              <a:t>Accurate ISSN support e-journal linking, identification, and management.  Separate ISSN are required for print and electronic versions.</a:t>
            </a:r>
          </a:p>
          <a:p>
            <a:pPr marL="65087" indent="0" eaLnBrk="1" hangingPunct="1">
              <a:buNone/>
            </a:pPr>
            <a:endParaRPr lang="en-US" altLang="en-US" sz="2400" i="1" dirty="0" smtClean="0"/>
          </a:p>
          <a:p>
            <a:pPr marL="65087" indent="0" eaLnBrk="1" hangingPunct="1">
              <a:buNone/>
            </a:pPr>
            <a:r>
              <a:rPr lang="en-US" altLang="en-US" sz="2400" dirty="0" smtClean="0"/>
              <a:t>Ensure each separate title has its own ISSN.  Confirm ISSN with the appropriate ISSN Center</a:t>
            </a:r>
          </a:p>
          <a:p>
            <a:pPr marL="65087" indent="0" eaLnBrk="1" hangingPunct="1">
              <a:buNone/>
            </a:pPr>
            <a:r>
              <a:rPr lang="en-US" altLang="en-US" sz="2400" dirty="0" smtClean="0"/>
              <a:t>Ensure each format has its own ISSN</a:t>
            </a:r>
          </a:p>
          <a:p>
            <a:pPr marL="65087" indent="0" eaLnBrk="1" hangingPunct="1">
              <a:buNone/>
            </a:pPr>
            <a:r>
              <a:rPr lang="en-US" altLang="en-US" sz="2400" dirty="0" smtClean="0"/>
              <a:t>Display all ISSN and indicate format</a:t>
            </a:r>
          </a:p>
          <a:p>
            <a:pPr eaLnBrk="1" hangingPunct="1"/>
            <a:endParaRPr lang="en-US" altLang="en-US" sz="2400" dirty="0" smtClean="0"/>
          </a:p>
        </p:txBody>
      </p:sp>
      <p:pic>
        <p:nvPicPr>
          <p:cNvPr id="2" name="Picture 1"/>
          <p:cNvPicPr>
            <a:picLocks noChangeAspect="1"/>
          </p:cNvPicPr>
          <p:nvPr/>
        </p:nvPicPr>
        <p:blipFill>
          <a:blip r:embed="rId3"/>
          <a:stretch>
            <a:fillRect/>
          </a:stretch>
        </p:blipFill>
        <p:spPr>
          <a:xfrm>
            <a:off x="289539" y="2895600"/>
            <a:ext cx="243861" cy="243861"/>
          </a:xfrm>
          <a:prstGeom prst="rect">
            <a:avLst/>
          </a:prstGeom>
        </p:spPr>
      </p:pic>
      <p:pic>
        <p:nvPicPr>
          <p:cNvPr id="3" name="Picture 2"/>
          <p:cNvPicPr>
            <a:picLocks noChangeAspect="1"/>
          </p:cNvPicPr>
          <p:nvPr/>
        </p:nvPicPr>
        <p:blipFill>
          <a:blip r:embed="rId3"/>
          <a:stretch>
            <a:fillRect/>
          </a:stretch>
        </p:blipFill>
        <p:spPr>
          <a:xfrm>
            <a:off x="285372" y="3663824"/>
            <a:ext cx="243861" cy="243861"/>
          </a:xfrm>
          <a:prstGeom prst="rect">
            <a:avLst/>
          </a:prstGeom>
        </p:spPr>
      </p:pic>
      <p:pic>
        <p:nvPicPr>
          <p:cNvPr id="4" name="Picture 3"/>
          <p:cNvPicPr>
            <a:picLocks noChangeAspect="1"/>
          </p:cNvPicPr>
          <p:nvPr/>
        </p:nvPicPr>
        <p:blipFill>
          <a:blip r:embed="rId4"/>
          <a:stretch>
            <a:fillRect/>
          </a:stretch>
        </p:blipFill>
        <p:spPr>
          <a:xfrm>
            <a:off x="291468" y="4100512"/>
            <a:ext cx="237765" cy="243861"/>
          </a:xfrm>
          <a:prstGeom prst="rect">
            <a:avLst/>
          </a:prstGeom>
        </p:spPr>
      </p:pic>
    </p:spTree>
    <p:extLst>
      <p:ext uri="{BB962C8B-B14F-4D97-AF65-F5344CB8AC3E}">
        <p14:creationId xmlns:p14="http://schemas.microsoft.com/office/powerpoint/2010/main" val="520780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500"/>
                                        <p:tgtEl>
                                          <p:spTgt spid="5">
                                            <p:txEl>
                                              <p:pRg st="4" end="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76200" y="-9144"/>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normAutofit fontScale="90000"/>
          </a:bodyPr>
          <a:lstStyle/>
          <a:p>
            <a:pPr marL="484632" eaLnBrk="1" fontAlgn="auto" hangingPunct="1">
              <a:spcAft>
                <a:spcPts val="0"/>
              </a:spcAft>
              <a:defRPr/>
            </a:pPr>
            <a:r>
              <a:rPr lang="en-US" sz="3600" dirty="0" smtClean="0">
                <a:ln>
                  <a:noFill/>
                </a:ln>
                <a:solidFill>
                  <a:srgbClr val="D9196B"/>
                </a:solidFill>
                <a:effectLst>
                  <a:outerShdw blurRad="38100" dist="38100" dir="2700000" algn="tl">
                    <a:srgbClr val="000000">
                      <a:alpha val="43137"/>
                    </a:srgbClr>
                  </a:outerShdw>
                </a:effectLst>
              </a:rPr>
              <a:t>2.4 Enumeration and Chronology Systems</a:t>
            </a:r>
          </a:p>
        </p:txBody>
      </p:sp>
      <p:sp>
        <p:nvSpPr>
          <p:cNvPr id="9219" name="Rectangle 3"/>
          <p:cNvSpPr>
            <a:spLocks noGrp="1" noChangeArrowheads="1"/>
          </p:cNvSpPr>
          <p:nvPr>
            <p:ph type="body" idx="4294967295"/>
          </p:nvPr>
        </p:nvSpPr>
        <p:spPr>
          <a:xfrm>
            <a:off x="381000" y="1690688"/>
            <a:ext cx="8229600" cy="4525963"/>
          </a:xfrm>
        </p:spPr>
        <p:txBody>
          <a:bodyPr/>
          <a:lstStyle/>
          <a:p>
            <a:pPr marL="65087" indent="0" eaLnBrk="1" hangingPunct="1">
              <a:buNone/>
            </a:pPr>
            <a:r>
              <a:rPr lang="en-US" altLang="en-US" sz="2800" dirty="0" smtClean="0"/>
              <a:t> </a:t>
            </a:r>
          </a:p>
        </p:txBody>
      </p:sp>
      <p:sp>
        <p:nvSpPr>
          <p:cNvPr id="5" name="Rectangle 3"/>
          <p:cNvSpPr>
            <a:spLocks noGrp="1" noChangeArrowheads="1"/>
          </p:cNvSpPr>
          <p:nvPr>
            <p:ph type="body" idx="4294967295"/>
          </p:nvPr>
        </p:nvSpPr>
        <p:spPr>
          <a:xfrm>
            <a:off x="533400" y="1143000"/>
            <a:ext cx="8229600" cy="5486400"/>
          </a:xfrm>
        </p:spPr>
        <p:txBody>
          <a:bodyPr/>
          <a:lstStyle/>
          <a:p>
            <a:pPr marL="65087" indent="0" eaLnBrk="1" hangingPunct="1">
              <a:buNone/>
            </a:pPr>
            <a:r>
              <a:rPr lang="en-US" altLang="en-US" sz="2400" i="1" dirty="0" smtClean="0"/>
              <a:t>Issue numbering helps users identify content and know if they have all issued content.  Dates of publication are essential to indicate information currency/timeframe.</a:t>
            </a:r>
          </a:p>
          <a:p>
            <a:pPr marL="65087" indent="0" eaLnBrk="1" hangingPunct="1">
              <a:buNone/>
            </a:pPr>
            <a:endParaRPr lang="en-US" altLang="en-US" sz="2400" i="1" dirty="0" smtClean="0"/>
          </a:p>
          <a:p>
            <a:pPr marL="65087" indent="0" eaLnBrk="1" hangingPunct="1">
              <a:buNone/>
            </a:pPr>
            <a:r>
              <a:rPr lang="en-US" altLang="en-US" sz="2400" dirty="0" smtClean="0"/>
              <a:t>Use an enumeration system that is clear and simple when starting a new title</a:t>
            </a:r>
          </a:p>
          <a:p>
            <a:pPr marL="65087" indent="0" eaLnBrk="1" hangingPunct="1">
              <a:buNone/>
            </a:pPr>
            <a:r>
              <a:rPr lang="en-US" altLang="en-US" sz="2400" dirty="0" smtClean="0"/>
              <a:t>For chronology, use data of publication at a minimum</a:t>
            </a:r>
          </a:p>
          <a:p>
            <a:pPr marL="65087" indent="0" eaLnBrk="1" hangingPunct="1">
              <a:buNone/>
            </a:pPr>
            <a:r>
              <a:rPr lang="en-US" altLang="en-US" sz="2400" dirty="0" smtClean="0"/>
              <a:t>Keep identifying information (such as volume, issue, page numbers) consistent across all versions</a:t>
            </a:r>
          </a:p>
          <a:p>
            <a:pPr marL="65087" indent="0" eaLnBrk="1" hangingPunct="1">
              <a:buNone/>
            </a:pPr>
            <a:r>
              <a:rPr lang="en-US" altLang="en-US" sz="2400" dirty="0" smtClean="0"/>
              <a:t>Use original enumeration and chronology when posting content on the Web; do not retrospectively renumber previously existing content </a:t>
            </a:r>
          </a:p>
        </p:txBody>
      </p:sp>
      <p:pic>
        <p:nvPicPr>
          <p:cNvPr id="6" name="Picture 5"/>
          <p:cNvPicPr>
            <a:picLocks noChangeAspect="1"/>
          </p:cNvPicPr>
          <p:nvPr/>
        </p:nvPicPr>
        <p:blipFill>
          <a:blip r:embed="rId3"/>
          <a:stretch>
            <a:fillRect/>
          </a:stretch>
        </p:blipFill>
        <p:spPr>
          <a:xfrm>
            <a:off x="301721" y="4160804"/>
            <a:ext cx="249958" cy="243861"/>
          </a:xfrm>
          <a:prstGeom prst="rect">
            <a:avLst/>
          </a:prstGeom>
        </p:spPr>
      </p:pic>
      <p:pic>
        <p:nvPicPr>
          <p:cNvPr id="2" name="Picture 1"/>
          <p:cNvPicPr>
            <a:picLocks noChangeAspect="1"/>
          </p:cNvPicPr>
          <p:nvPr/>
        </p:nvPicPr>
        <p:blipFill>
          <a:blip r:embed="rId3"/>
          <a:stretch>
            <a:fillRect/>
          </a:stretch>
        </p:blipFill>
        <p:spPr>
          <a:xfrm>
            <a:off x="291330" y="2846840"/>
            <a:ext cx="249958" cy="243861"/>
          </a:xfrm>
          <a:prstGeom prst="rect">
            <a:avLst/>
          </a:prstGeom>
        </p:spPr>
      </p:pic>
      <p:pic>
        <p:nvPicPr>
          <p:cNvPr id="3" name="Picture 2"/>
          <p:cNvPicPr>
            <a:picLocks noChangeAspect="1"/>
          </p:cNvPicPr>
          <p:nvPr/>
        </p:nvPicPr>
        <p:blipFill>
          <a:blip r:embed="rId3"/>
          <a:stretch>
            <a:fillRect/>
          </a:stretch>
        </p:blipFill>
        <p:spPr>
          <a:xfrm>
            <a:off x="291330" y="3638527"/>
            <a:ext cx="249958" cy="243861"/>
          </a:xfrm>
          <a:prstGeom prst="rect">
            <a:avLst/>
          </a:prstGeom>
        </p:spPr>
      </p:pic>
      <p:pic>
        <p:nvPicPr>
          <p:cNvPr id="4" name="Picture 3"/>
          <p:cNvPicPr>
            <a:picLocks noChangeAspect="1"/>
          </p:cNvPicPr>
          <p:nvPr/>
        </p:nvPicPr>
        <p:blipFill>
          <a:blip r:embed="rId3"/>
          <a:stretch>
            <a:fillRect/>
          </a:stretch>
        </p:blipFill>
        <p:spPr>
          <a:xfrm>
            <a:off x="301721" y="4944866"/>
            <a:ext cx="249958" cy="243861"/>
          </a:xfrm>
          <a:prstGeom prst="rect">
            <a:avLst/>
          </a:prstGeom>
        </p:spPr>
      </p:pic>
    </p:spTree>
    <p:extLst>
      <p:ext uri="{BB962C8B-B14F-4D97-AF65-F5344CB8AC3E}">
        <p14:creationId xmlns:p14="http://schemas.microsoft.com/office/powerpoint/2010/main" val="1104720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500"/>
                                        <p:tgtEl>
                                          <p:spTgt spid="5">
                                            <p:txEl>
                                              <p:pRg st="4" end="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Effect transition="in" filter="fade">
                                      <p:cBhvr>
                                        <p:cTn id="36" dur="500"/>
                                        <p:tgtEl>
                                          <p:spTgt spid="5">
                                            <p:txEl>
                                              <p:pRg st="5" end="5"/>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76200" y="-9144"/>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normAutofit/>
          </a:bodyPr>
          <a:lstStyle/>
          <a:p>
            <a:pPr marL="484632" eaLnBrk="1" fontAlgn="auto" hangingPunct="1">
              <a:spcAft>
                <a:spcPts val="0"/>
              </a:spcAft>
              <a:defRPr/>
            </a:pPr>
            <a:r>
              <a:rPr lang="en-US" sz="3600" dirty="0" smtClean="0">
                <a:ln>
                  <a:noFill/>
                </a:ln>
                <a:solidFill>
                  <a:srgbClr val="D9196B"/>
                </a:solidFill>
                <a:effectLst>
                  <a:outerShdw blurRad="38100" dist="38100" dir="2700000" algn="tl">
                    <a:srgbClr val="000000">
                      <a:alpha val="43137"/>
                    </a:srgbClr>
                  </a:outerShdw>
                </a:effectLst>
              </a:rPr>
              <a:t>2.5 Publication Information</a:t>
            </a:r>
          </a:p>
        </p:txBody>
      </p:sp>
      <p:sp>
        <p:nvSpPr>
          <p:cNvPr id="9219" name="Rectangle 3"/>
          <p:cNvSpPr>
            <a:spLocks noGrp="1" noChangeArrowheads="1"/>
          </p:cNvSpPr>
          <p:nvPr>
            <p:ph type="body" idx="4294967295"/>
          </p:nvPr>
        </p:nvSpPr>
        <p:spPr>
          <a:xfrm>
            <a:off x="381000" y="1690688"/>
            <a:ext cx="8229600" cy="4525963"/>
          </a:xfrm>
        </p:spPr>
        <p:txBody>
          <a:bodyPr/>
          <a:lstStyle/>
          <a:p>
            <a:pPr marL="65087" indent="0" eaLnBrk="1" hangingPunct="1">
              <a:buNone/>
            </a:pPr>
            <a:r>
              <a:rPr lang="en-US" altLang="en-US" sz="2800" dirty="0" smtClean="0"/>
              <a:t> </a:t>
            </a:r>
          </a:p>
        </p:txBody>
      </p:sp>
      <p:sp>
        <p:nvSpPr>
          <p:cNvPr id="5" name="Rectangle 3"/>
          <p:cNvSpPr>
            <a:spLocks noGrp="1" noChangeArrowheads="1"/>
          </p:cNvSpPr>
          <p:nvPr>
            <p:ph type="body" idx="4294967295"/>
          </p:nvPr>
        </p:nvSpPr>
        <p:spPr>
          <a:xfrm>
            <a:off x="537824" y="895327"/>
            <a:ext cx="8229600" cy="5486400"/>
          </a:xfrm>
        </p:spPr>
        <p:txBody>
          <a:bodyPr/>
          <a:lstStyle/>
          <a:p>
            <a:pPr marL="65087" indent="0" eaLnBrk="1" hangingPunct="1">
              <a:buNone/>
            </a:pPr>
            <a:r>
              <a:rPr lang="en-US" altLang="en-US" sz="2400" i="1" dirty="0" smtClean="0"/>
              <a:t>To preserve journal history and editorial contributions, certain vital facts should always be included on the website and retained over time</a:t>
            </a:r>
          </a:p>
          <a:p>
            <a:pPr marL="65087" indent="0" eaLnBrk="1" hangingPunct="1">
              <a:buNone/>
            </a:pPr>
            <a:endParaRPr lang="en-US" altLang="en-US" sz="2400" i="1" dirty="0" smtClean="0"/>
          </a:p>
          <a:p>
            <a:pPr marL="65087" indent="0" eaLnBrk="1" hangingPunct="1">
              <a:buNone/>
            </a:pPr>
            <a:r>
              <a:rPr lang="en-US" altLang="en-US" sz="2000" dirty="0" smtClean="0"/>
              <a:t>Provide an </a:t>
            </a:r>
            <a:r>
              <a:rPr lang="en-US" altLang="en-US" sz="2000" b="1" i="1" dirty="0" smtClean="0"/>
              <a:t>About The Journal </a:t>
            </a:r>
            <a:r>
              <a:rPr lang="en-US" altLang="en-US" sz="2000" dirty="0" smtClean="0"/>
              <a:t>or </a:t>
            </a:r>
            <a:r>
              <a:rPr lang="en-US" altLang="en-US" sz="2000" b="1" i="1" dirty="0" smtClean="0"/>
              <a:t>Journal Information </a:t>
            </a:r>
            <a:r>
              <a:rPr lang="en-US" altLang="en-US" sz="2000" dirty="0" smtClean="0"/>
              <a:t>page that provides editorial, publication and sponsorship information as well as ISSN, mastheads information, errata/retraction policies, ethics guidelines, peer review status, etc.  Ensure this information is retained over time</a:t>
            </a:r>
          </a:p>
          <a:p>
            <a:pPr marL="65087" indent="0" eaLnBrk="1" hangingPunct="1">
              <a:buNone/>
            </a:pPr>
            <a:r>
              <a:rPr lang="en-US" altLang="en-US" sz="2000" dirty="0" smtClean="0"/>
              <a:t>Provide a clear indication of journal title history</a:t>
            </a:r>
          </a:p>
          <a:p>
            <a:pPr marL="65087" indent="0" eaLnBrk="1" hangingPunct="1">
              <a:buNone/>
            </a:pPr>
            <a:r>
              <a:rPr lang="en-US" altLang="en-US" sz="2000" dirty="0" smtClean="0"/>
              <a:t>Retain distinctive issue-specific non-article information, such as front and back matter, journal covers, and other issue-specific metadata or information</a:t>
            </a:r>
          </a:p>
          <a:p>
            <a:pPr marL="65087" indent="0" eaLnBrk="1" hangingPunct="1">
              <a:buNone/>
            </a:pPr>
            <a:r>
              <a:rPr lang="en-US" altLang="en-US" sz="2000" dirty="0" smtClean="0"/>
              <a:t>Provide a link or contact information for librarians to submit information or question about title history or presentation </a:t>
            </a:r>
          </a:p>
        </p:txBody>
      </p:sp>
      <p:pic>
        <p:nvPicPr>
          <p:cNvPr id="2" name="Picture 1"/>
          <p:cNvPicPr>
            <a:picLocks noChangeAspect="1"/>
          </p:cNvPicPr>
          <p:nvPr/>
        </p:nvPicPr>
        <p:blipFill>
          <a:blip r:embed="rId3"/>
          <a:stretch>
            <a:fillRect/>
          </a:stretch>
        </p:blipFill>
        <p:spPr>
          <a:xfrm>
            <a:off x="243031" y="2610603"/>
            <a:ext cx="249958" cy="243861"/>
          </a:xfrm>
          <a:prstGeom prst="rect">
            <a:avLst/>
          </a:prstGeom>
        </p:spPr>
      </p:pic>
      <p:pic>
        <p:nvPicPr>
          <p:cNvPr id="4" name="Picture 3"/>
          <p:cNvPicPr>
            <a:picLocks noChangeAspect="1"/>
          </p:cNvPicPr>
          <p:nvPr/>
        </p:nvPicPr>
        <p:blipFill>
          <a:blip r:embed="rId3"/>
          <a:stretch>
            <a:fillRect/>
          </a:stretch>
        </p:blipFill>
        <p:spPr>
          <a:xfrm>
            <a:off x="255224" y="5228973"/>
            <a:ext cx="249958" cy="243861"/>
          </a:xfrm>
          <a:prstGeom prst="rect">
            <a:avLst/>
          </a:prstGeom>
        </p:spPr>
      </p:pic>
      <p:pic>
        <p:nvPicPr>
          <p:cNvPr id="7" name="Picture 6"/>
          <p:cNvPicPr>
            <a:picLocks noChangeAspect="1"/>
          </p:cNvPicPr>
          <p:nvPr/>
        </p:nvPicPr>
        <p:blipFill>
          <a:blip r:embed="rId4"/>
          <a:stretch>
            <a:fillRect/>
          </a:stretch>
        </p:blipFill>
        <p:spPr>
          <a:xfrm>
            <a:off x="255224" y="3873797"/>
            <a:ext cx="237765" cy="243861"/>
          </a:xfrm>
          <a:prstGeom prst="rect">
            <a:avLst/>
          </a:prstGeom>
        </p:spPr>
      </p:pic>
      <p:pic>
        <p:nvPicPr>
          <p:cNvPr id="8" name="Picture 7"/>
          <p:cNvPicPr>
            <a:picLocks noChangeAspect="1"/>
          </p:cNvPicPr>
          <p:nvPr/>
        </p:nvPicPr>
        <p:blipFill>
          <a:blip r:embed="rId4"/>
          <a:stretch>
            <a:fillRect/>
          </a:stretch>
        </p:blipFill>
        <p:spPr>
          <a:xfrm>
            <a:off x="64823" y="4245705"/>
            <a:ext cx="237765" cy="243861"/>
          </a:xfrm>
          <a:prstGeom prst="rect">
            <a:avLst/>
          </a:prstGeom>
        </p:spPr>
      </p:pic>
      <p:pic>
        <p:nvPicPr>
          <p:cNvPr id="9" name="Picture 8"/>
          <p:cNvPicPr>
            <a:picLocks noChangeAspect="1"/>
          </p:cNvPicPr>
          <p:nvPr/>
        </p:nvPicPr>
        <p:blipFill>
          <a:blip r:embed="rId5"/>
          <a:stretch>
            <a:fillRect/>
          </a:stretch>
        </p:blipFill>
        <p:spPr>
          <a:xfrm>
            <a:off x="368010" y="4245705"/>
            <a:ext cx="243861" cy="243861"/>
          </a:xfrm>
          <a:prstGeom prst="rect">
            <a:avLst/>
          </a:prstGeom>
        </p:spPr>
      </p:pic>
    </p:spTree>
    <p:extLst>
      <p:ext uri="{BB962C8B-B14F-4D97-AF65-F5344CB8AC3E}">
        <p14:creationId xmlns:p14="http://schemas.microsoft.com/office/powerpoint/2010/main" val="9035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500"/>
                                        <p:tgtEl>
                                          <p:spTgt spid="5">
                                            <p:txEl>
                                              <p:pRg st="4" end="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par>
                                <p:cTn id="32" presetID="10" presetClass="entr" presetSubtype="0" fill="hold"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Effect transition="in" filter="fade">
                                      <p:cBhvr>
                                        <p:cTn id="39" dur="500"/>
                                        <p:tgtEl>
                                          <p:spTgt spid="5">
                                            <p:txEl>
                                              <p:pRg st="5" end="5"/>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76200" y="-9144"/>
            <a:ext cx="8229600" cy="806864"/>
          </a:xfrm>
          <a:effectLst>
            <a:outerShdw dist="35921" dir="2700000" algn="ctr" rotWithShape="0">
              <a:srgbClr val="808080"/>
            </a:outerShdw>
          </a:effectLst>
        </p:spPr>
        <p:txBody>
          <a:bodyPr wrap="square" lIns="91440" tIns="45720" rIns="91440" bIns="45720" numCol="1" anchorCtr="0" compatLnSpc="1">
            <a:prstTxWarp prst="textNoShape">
              <a:avLst/>
            </a:prstTxWarp>
            <a:normAutofit/>
          </a:bodyPr>
          <a:lstStyle/>
          <a:p>
            <a:pPr marL="484632" eaLnBrk="1" fontAlgn="auto" hangingPunct="1">
              <a:spcAft>
                <a:spcPts val="0"/>
              </a:spcAft>
              <a:defRPr/>
            </a:pPr>
            <a:r>
              <a:rPr lang="en-US" sz="3600" dirty="0" smtClean="0">
                <a:ln>
                  <a:noFill/>
                </a:ln>
                <a:solidFill>
                  <a:srgbClr val="D9196B"/>
                </a:solidFill>
                <a:effectLst>
                  <a:outerShdw blurRad="38100" dist="38100" dir="2700000" algn="tl">
                    <a:srgbClr val="000000">
                      <a:alpha val="43137"/>
                    </a:srgbClr>
                  </a:outerShdw>
                </a:effectLst>
              </a:rPr>
              <a:t>2.6 Access to Content</a:t>
            </a:r>
          </a:p>
        </p:txBody>
      </p:sp>
      <p:sp>
        <p:nvSpPr>
          <p:cNvPr id="9219" name="Rectangle 3"/>
          <p:cNvSpPr>
            <a:spLocks noGrp="1" noChangeArrowheads="1"/>
          </p:cNvSpPr>
          <p:nvPr>
            <p:ph type="body" idx="4294967295"/>
          </p:nvPr>
        </p:nvSpPr>
        <p:spPr>
          <a:xfrm>
            <a:off x="381000" y="1690688"/>
            <a:ext cx="8229600" cy="4525963"/>
          </a:xfrm>
        </p:spPr>
        <p:txBody>
          <a:bodyPr/>
          <a:lstStyle/>
          <a:p>
            <a:pPr marL="65087" indent="0" eaLnBrk="1" hangingPunct="1">
              <a:buNone/>
            </a:pPr>
            <a:r>
              <a:rPr lang="en-US" altLang="en-US" sz="2800" dirty="0" smtClean="0"/>
              <a:t> </a:t>
            </a:r>
          </a:p>
        </p:txBody>
      </p:sp>
      <p:sp>
        <p:nvSpPr>
          <p:cNvPr id="5" name="Rectangle 3"/>
          <p:cNvSpPr>
            <a:spLocks noGrp="1" noChangeArrowheads="1"/>
          </p:cNvSpPr>
          <p:nvPr>
            <p:ph type="body" idx="4294967295"/>
          </p:nvPr>
        </p:nvSpPr>
        <p:spPr>
          <a:xfrm>
            <a:off x="544058" y="797720"/>
            <a:ext cx="8229600" cy="5486400"/>
          </a:xfrm>
        </p:spPr>
        <p:txBody>
          <a:bodyPr/>
          <a:lstStyle/>
          <a:p>
            <a:pPr marL="65087" indent="0" eaLnBrk="1" hangingPunct="1">
              <a:buNone/>
            </a:pPr>
            <a:r>
              <a:rPr lang="en-US" altLang="en-US" sz="2400" i="1" dirty="0" smtClean="0"/>
              <a:t>The ability to find full-text is vital for readers and to the ultimate dissemination and use of information the furthers scholarly research</a:t>
            </a:r>
          </a:p>
          <a:p>
            <a:pPr marL="65087" indent="0" eaLnBrk="1" hangingPunct="1">
              <a:buNone/>
            </a:pPr>
            <a:endParaRPr lang="en-US" altLang="en-US" sz="2400" i="1" dirty="0" smtClean="0"/>
          </a:p>
          <a:p>
            <a:pPr marL="65087" indent="0" eaLnBrk="1" hangingPunct="1">
              <a:buNone/>
            </a:pPr>
            <a:r>
              <a:rPr lang="en-US" altLang="en-US" sz="2000" dirty="0" smtClean="0"/>
              <a:t>Provide display and search access to current and former journal titles to ensure that all titles are available in browse lists and search features</a:t>
            </a:r>
          </a:p>
          <a:p>
            <a:pPr marL="65087" indent="0" eaLnBrk="1" hangingPunct="1">
              <a:buNone/>
            </a:pPr>
            <a:r>
              <a:rPr lang="en-US" altLang="en-US" sz="2000" dirty="0" smtClean="0"/>
              <a:t>Provide clear presentation of all volume/issue numbers and publication dates</a:t>
            </a:r>
          </a:p>
          <a:p>
            <a:pPr marL="65087" indent="0" eaLnBrk="1" hangingPunct="1">
              <a:buNone/>
            </a:pPr>
            <a:r>
              <a:rPr lang="en-US" altLang="en-US" sz="2000" dirty="0" smtClean="0"/>
              <a:t>Use a Table of Contents (and include errata) to facilitate browsing and current awareness</a:t>
            </a:r>
          </a:p>
          <a:p>
            <a:pPr marL="65087" indent="0" eaLnBrk="1" hangingPunct="1">
              <a:buNone/>
            </a:pPr>
            <a:r>
              <a:rPr lang="en-US" altLang="en-US" sz="2000" dirty="0" smtClean="0"/>
              <a:t>When possible, state where any content not available on the journal website can be found, such as when the publisher does not hold the rights to older content.  When feasible, provide links to other sites </a:t>
            </a:r>
          </a:p>
          <a:p>
            <a:pPr marL="65087" indent="0" eaLnBrk="1" hangingPunct="1">
              <a:buNone/>
            </a:pPr>
            <a:r>
              <a:rPr lang="en-US" altLang="en-US" sz="2000" dirty="0" smtClean="0"/>
              <a:t>Retain content as it was published.  Do not remove, rename or renumber content</a:t>
            </a:r>
          </a:p>
        </p:txBody>
      </p:sp>
      <p:pic>
        <p:nvPicPr>
          <p:cNvPr id="3" name="Picture 2"/>
          <p:cNvPicPr>
            <a:picLocks noChangeAspect="1"/>
          </p:cNvPicPr>
          <p:nvPr/>
        </p:nvPicPr>
        <p:blipFill>
          <a:blip r:embed="rId3"/>
          <a:stretch>
            <a:fillRect/>
          </a:stretch>
        </p:blipFill>
        <p:spPr>
          <a:xfrm>
            <a:off x="297915" y="3136194"/>
            <a:ext cx="249958" cy="243861"/>
          </a:xfrm>
          <a:prstGeom prst="rect">
            <a:avLst/>
          </a:prstGeom>
        </p:spPr>
      </p:pic>
      <p:pic>
        <p:nvPicPr>
          <p:cNvPr id="4" name="Picture 3"/>
          <p:cNvPicPr>
            <a:picLocks noChangeAspect="1"/>
          </p:cNvPicPr>
          <p:nvPr/>
        </p:nvPicPr>
        <p:blipFill>
          <a:blip r:embed="rId3"/>
          <a:stretch>
            <a:fillRect/>
          </a:stretch>
        </p:blipFill>
        <p:spPr>
          <a:xfrm>
            <a:off x="291819" y="5474668"/>
            <a:ext cx="249958" cy="243861"/>
          </a:xfrm>
          <a:prstGeom prst="rect">
            <a:avLst/>
          </a:prstGeom>
        </p:spPr>
      </p:pic>
      <p:pic>
        <p:nvPicPr>
          <p:cNvPr id="7" name="Picture 6"/>
          <p:cNvPicPr>
            <a:picLocks noChangeAspect="1"/>
          </p:cNvPicPr>
          <p:nvPr/>
        </p:nvPicPr>
        <p:blipFill>
          <a:blip r:embed="rId3"/>
          <a:stretch>
            <a:fillRect/>
          </a:stretch>
        </p:blipFill>
        <p:spPr>
          <a:xfrm>
            <a:off x="291819" y="3831738"/>
            <a:ext cx="249958" cy="243861"/>
          </a:xfrm>
          <a:prstGeom prst="rect">
            <a:avLst/>
          </a:prstGeom>
        </p:spPr>
      </p:pic>
      <p:pic>
        <p:nvPicPr>
          <p:cNvPr id="8" name="Picture 7"/>
          <p:cNvPicPr>
            <a:picLocks noChangeAspect="1"/>
          </p:cNvPicPr>
          <p:nvPr/>
        </p:nvPicPr>
        <p:blipFill>
          <a:blip r:embed="rId4"/>
          <a:stretch>
            <a:fillRect/>
          </a:stretch>
        </p:blipFill>
        <p:spPr>
          <a:xfrm>
            <a:off x="304012" y="2447422"/>
            <a:ext cx="237765" cy="243861"/>
          </a:xfrm>
          <a:prstGeom prst="rect">
            <a:avLst/>
          </a:prstGeom>
        </p:spPr>
      </p:pic>
      <p:pic>
        <p:nvPicPr>
          <p:cNvPr id="9" name="Picture 8"/>
          <p:cNvPicPr>
            <a:picLocks noChangeAspect="1"/>
          </p:cNvPicPr>
          <p:nvPr/>
        </p:nvPicPr>
        <p:blipFill>
          <a:blip r:embed="rId4"/>
          <a:stretch>
            <a:fillRect/>
          </a:stretch>
        </p:blipFill>
        <p:spPr>
          <a:xfrm>
            <a:off x="305152" y="4485870"/>
            <a:ext cx="237765" cy="243861"/>
          </a:xfrm>
          <a:prstGeom prst="rect">
            <a:avLst/>
          </a:prstGeom>
        </p:spPr>
      </p:pic>
    </p:spTree>
    <p:extLst>
      <p:ext uri="{BB962C8B-B14F-4D97-AF65-F5344CB8AC3E}">
        <p14:creationId xmlns:p14="http://schemas.microsoft.com/office/powerpoint/2010/main" val="165598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500"/>
                                        <p:tgtEl>
                                          <p:spTgt spid="5">
                                            <p:txEl>
                                              <p:pRg st="4" end="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Effect transition="in" filter="fade">
                                      <p:cBhvr>
                                        <p:cTn id="36" dur="500"/>
                                        <p:tgtEl>
                                          <p:spTgt spid="5">
                                            <p:txEl>
                                              <p:pRg st="5" end="5"/>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Effect transition="in" filter="fade">
                                      <p:cBhvr>
                                        <p:cTn id="44" dur="500"/>
                                        <p:tgtEl>
                                          <p:spTgt spid="5">
                                            <p:txEl>
                                              <p:pRg st="6" end="6"/>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76200" y="-9144"/>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normAutofit fontScale="90000"/>
          </a:bodyPr>
          <a:lstStyle/>
          <a:p>
            <a:pPr marL="484632" eaLnBrk="1" fontAlgn="auto" hangingPunct="1">
              <a:spcAft>
                <a:spcPts val="0"/>
              </a:spcAft>
              <a:defRPr/>
            </a:pPr>
            <a:r>
              <a:rPr lang="en-US" sz="3600" dirty="0" smtClean="0">
                <a:ln>
                  <a:noFill/>
                </a:ln>
                <a:solidFill>
                  <a:srgbClr val="D9196B"/>
                </a:solidFill>
                <a:effectLst>
                  <a:outerShdw blurRad="38100" dist="38100" dir="2700000" algn="tl">
                    <a:srgbClr val="000000">
                      <a:alpha val="43137"/>
                    </a:srgbClr>
                  </a:outerShdw>
                </a:effectLst>
              </a:rPr>
              <a:t>2.7 Preservation of Content Digitized from Print</a:t>
            </a:r>
          </a:p>
        </p:txBody>
      </p:sp>
      <p:sp>
        <p:nvSpPr>
          <p:cNvPr id="9219" name="Rectangle 3"/>
          <p:cNvSpPr>
            <a:spLocks noGrp="1" noChangeArrowheads="1"/>
          </p:cNvSpPr>
          <p:nvPr>
            <p:ph type="body" idx="4294967295"/>
          </p:nvPr>
        </p:nvSpPr>
        <p:spPr>
          <a:xfrm>
            <a:off x="381000" y="1690688"/>
            <a:ext cx="8229600" cy="4525963"/>
          </a:xfrm>
        </p:spPr>
        <p:txBody>
          <a:bodyPr/>
          <a:lstStyle/>
          <a:p>
            <a:pPr marL="65087" indent="0" eaLnBrk="1" hangingPunct="1">
              <a:buNone/>
            </a:pPr>
            <a:r>
              <a:rPr lang="en-US" altLang="en-US" sz="2800" dirty="0" smtClean="0"/>
              <a:t> </a:t>
            </a:r>
          </a:p>
        </p:txBody>
      </p:sp>
      <p:sp>
        <p:nvSpPr>
          <p:cNvPr id="5" name="Rectangle 3"/>
          <p:cNvSpPr>
            <a:spLocks noGrp="1" noChangeArrowheads="1"/>
          </p:cNvSpPr>
          <p:nvPr>
            <p:ph type="body" idx="4294967295"/>
          </p:nvPr>
        </p:nvSpPr>
        <p:spPr>
          <a:xfrm>
            <a:off x="533400" y="1143000"/>
            <a:ext cx="8229600" cy="5486400"/>
          </a:xfrm>
        </p:spPr>
        <p:txBody>
          <a:bodyPr/>
          <a:lstStyle/>
          <a:p>
            <a:pPr marL="65087" indent="0" eaLnBrk="1" hangingPunct="1">
              <a:buNone/>
            </a:pPr>
            <a:r>
              <a:rPr lang="en-US" altLang="en-US" sz="2400" i="1" dirty="0" smtClean="0"/>
              <a:t>Digitization of print journals should consider the previous guidelines.  Digitization project should be undertaken even when some content is unavailable.  Consider using libraries for advice on and sources for digitization</a:t>
            </a:r>
          </a:p>
          <a:p>
            <a:pPr marL="65087" indent="0" eaLnBrk="1" hangingPunct="1">
              <a:buNone/>
            </a:pPr>
            <a:endParaRPr lang="en-US" altLang="en-US" sz="2400" i="1" dirty="0" smtClean="0"/>
          </a:p>
          <a:p>
            <a:pPr marL="65087" indent="0" eaLnBrk="1" hangingPunct="1">
              <a:buNone/>
            </a:pPr>
            <a:r>
              <a:rPr lang="en-US" altLang="en-US" sz="2400" dirty="0" err="1" smtClean="0"/>
              <a:t>Digitzie</a:t>
            </a:r>
            <a:r>
              <a:rPr lang="en-US" altLang="en-US" sz="2400" dirty="0" smtClean="0"/>
              <a:t> the entire original volumes or issue (including front/back covers, all internal pages and include advertisements as these are part of the historical record)</a:t>
            </a:r>
          </a:p>
          <a:p>
            <a:pPr marL="65087" indent="0" eaLnBrk="1" hangingPunct="1">
              <a:buNone/>
            </a:pPr>
            <a:r>
              <a:rPr lang="en-US" altLang="en-US" sz="2400" dirty="0" smtClean="0"/>
              <a:t>When digitizing incomplete content, clearly indicate what is missing.  This will facilitate use and permit later insertion of content if missing content is located and subsequently digitized</a:t>
            </a:r>
          </a:p>
          <a:p>
            <a:pPr eaLnBrk="1" hangingPunct="1"/>
            <a:endParaRPr lang="en-US" altLang="en-US" sz="2400" dirty="0" smtClean="0"/>
          </a:p>
        </p:txBody>
      </p:sp>
      <p:pic>
        <p:nvPicPr>
          <p:cNvPr id="4" name="Picture 3"/>
          <p:cNvPicPr>
            <a:picLocks noChangeAspect="1"/>
          </p:cNvPicPr>
          <p:nvPr/>
        </p:nvPicPr>
        <p:blipFill>
          <a:blip r:embed="rId3"/>
          <a:stretch>
            <a:fillRect/>
          </a:stretch>
        </p:blipFill>
        <p:spPr>
          <a:xfrm>
            <a:off x="285372" y="4419600"/>
            <a:ext cx="237765" cy="243861"/>
          </a:xfrm>
          <a:prstGeom prst="rect">
            <a:avLst/>
          </a:prstGeom>
        </p:spPr>
      </p:pic>
      <p:pic>
        <p:nvPicPr>
          <p:cNvPr id="6" name="Picture 5"/>
          <p:cNvPicPr>
            <a:picLocks noChangeAspect="1"/>
          </p:cNvPicPr>
          <p:nvPr/>
        </p:nvPicPr>
        <p:blipFill>
          <a:blip r:embed="rId4"/>
          <a:stretch>
            <a:fillRect/>
          </a:stretch>
        </p:blipFill>
        <p:spPr>
          <a:xfrm>
            <a:off x="285372" y="3263478"/>
            <a:ext cx="243861" cy="243861"/>
          </a:xfrm>
          <a:prstGeom prst="rect">
            <a:avLst/>
          </a:prstGeom>
        </p:spPr>
      </p:pic>
    </p:spTree>
    <p:extLst>
      <p:ext uri="{BB962C8B-B14F-4D97-AF65-F5344CB8AC3E}">
        <p14:creationId xmlns:p14="http://schemas.microsoft.com/office/powerpoint/2010/main" val="196966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685800" y="228600"/>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bodyPr>
          <a:lstStyle/>
          <a:p>
            <a:pPr marL="484632" eaLnBrk="1" fontAlgn="auto" hangingPunct="1">
              <a:spcAft>
                <a:spcPts val="0"/>
              </a:spcAft>
              <a:defRPr/>
            </a:pPr>
            <a:r>
              <a:rPr lang="en-US" sz="5400" dirty="0" smtClean="0">
                <a:ln>
                  <a:noFill/>
                </a:ln>
                <a:solidFill>
                  <a:srgbClr val="D9196B"/>
                </a:solidFill>
                <a:effectLst>
                  <a:outerShdw blurRad="38100" dist="38100" dir="2700000" algn="tl">
                    <a:srgbClr val="000000">
                      <a:alpha val="43137"/>
                    </a:srgbClr>
                  </a:outerShdw>
                </a:effectLst>
              </a:rPr>
              <a:t>Next Steps</a:t>
            </a:r>
          </a:p>
        </p:txBody>
      </p:sp>
      <p:sp>
        <p:nvSpPr>
          <p:cNvPr id="9219" name="Rectangle 3"/>
          <p:cNvSpPr>
            <a:spLocks noGrp="1" noChangeArrowheads="1"/>
          </p:cNvSpPr>
          <p:nvPr>
            <p:ph type="body" idx="4294967295"/>
          </p:nvPr>
        </p:nvSpPr>
        <p:spPr>
          <a:xfrm>
            <a:off x="441801" y="1524000"/>
            <a:ext cx="8229600" cy="4525963"/>
          </a:xfrm>
        </p:spPr>
        <p:txBody>
          <a:bodyPr/>
          <a:lstStyle/>
          <a:p>
            <a:pPr eaLnBrk="1" hangingPunct="1"/>
            <a:r>
              <a:rPr lang="en-US" altLang="en-US" sz="2800" dirty="0" smtClean="0"/>
              <a:t> Solicit additional surveys</a:t>
            </a:r>
          </a:p>
          <a:p>
            <a:pPr eaLnBrk="1" hangingPunct="1"/>
            <a:endParaRPr lang="en-US" altLang="en-US" sz="2800" dirty="0" smtClean="0"/>
          </a:p>
          <a:p>
            <a:pPr eaLnBrk="1" hangingPunct="1"/>
            <a:r>
              <a:rPr lang="en-US" altLang="en-US" sz="2800" dirty="0"/>
              <a:t> </a:t>
            </a:r>
            <a:r>
              <a:rPr lang="en-US" altLang="en-US" sz="2800" dirty="0" smtClean="0"/>
              <a:t>Get feedback from publishers who have submitted surveys</a:t>
            </a:r>
          </a:p>
          <a:p>
            <a:pPr marL="65087" indent="0" eaLnBrk="1" hangingPunct="1">
              <a:buNone/>
            </a:pPr>
            <a:endParaRPr lang="en-US" altLang="en-US" sz="2800" dirty="0"/>
          </a:p>
        </p:txBody>
      </p:sp>
    </p:spTree>
    <p:extLst>
      <p:ext uri="{BB962C8B-B14F-4D97-AF65-F5344CB8AC3E}">
        <p14:creationId xmlns:p14="http://schemas.microsoft.com/office/powerpoint/2010/main" val="47159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500"/>
                                        <p:tgtEl>
                                          <p:spTgt spid="9219">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9219">
                                            <p:txEl>
                                              <p:pRg st="2" end="2"/>
                                            </p:txEl>
                                          </p:spTgt>
                                        </p:tgtEl>
                                        <p:attrNameLst>
                                          <p:attrName>style.visibility</p:attrName>
                                        </p:attrNameLst>
                                      </p:cBhvr>
                                      <p:to>
                                        <p:strVal val="visible"/>
                                      </p:to>
                                    </p:set>
                                    <p:animEffect transition="in" filter="fade">
                                      <p:cBhvr>
                                        <p:cTn id="11"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p:cNvPicPr>
            <a:picLocks noChangeAspect="1" noChangeArrowheads="1"/>
          </p:cNvPicPr>
          <p:nvPr/>
        </p:nvPicPr>
        <p:blipFill>
          <a:blip r:embed="rId2" cstate="print">
            <a:clrChange>
              <a:clrFrom>
                <a:srgbClr val="E8F5FD"/>
              </a:clrFrom>
              <a:clrTo>
                <a:srgbClr val="E8F5FD">
                  <a:alpha val="0"/>
                </a:srgbClr>
              </a:clrTo>
            </a:clrChange>
          </a:blip>
          <a:srcRect/>
          <a:stretch>
            <a:fillRect/>
          </a:stretch>
        </p:blipFill>
        <p:spPr bwMode="auto">
          <a:xfrm>
            <a:off x="457200" y="2438400"/>
            <a:ext cx="4876800" cy="3619500"/>
          </a:xfrm>
          <a:prstGeom prst="rect">
            <a:avLst/>
          </a:prstGeom>
          <a:noFill/>
          <a:ln w="9525">
            <a:noFill/>
            <a:miter lim="800000"/>
            <a:headEnd/>
            <a:tailEnd/>
          </a:ln>
          <a:effectLst>
            <a:softEdge rad="317500"/>
          </a:effectLst>
        </p:spPr>
      </p:pic>
      <p:sp>
        <p:nvSpPr>
          <p:cNvPr id="7" name="Rectangle 2"/>
          <p:cNvSpPr txBox="1">
            <a:spLocks noChangeArrowheads="1"/>
          </p:cNvSpPr>
          <p:nvPr/>
        </p:nvSpPr>
        <p:spPr>
          <a:xfrm>
            <a:off x="-152400" y="609600"/>
            <a:ext cx="8229600" cy="1143000"/>
          </a:xfrm>
          <a:prstGeom prst="rect">
            <a:avLst/>
          </a:prstGeom>
          <a:effectLst>
            <a:outerShdw dist="35921" dir="2700000" algn="ctr" rotWithShape="0">
              <a:srgbClr val="808080"/>
            </a:outerShdw>
          </a:effectLst>
        </p:spPr>
        <p:txBody>
          <a:bodyPr vert="horz" wrap="square" lIns="91440" tIns="45720" rIns="91440" bIns="45720" numCol="1" anchor="ctr" anchorCtr="0" compatLnSpc="1">
            <a:prstTxWarp prst="textNoShape">
              <a:avLst/>
            </a:prstTxWarp>
            <a:normAutofit fontScale="67500" lnSpcReduction="20000"/>
          </a:bodyPr>
          <a:lstStyle>
            <a:lvl1pPr marL="484188" algn="l" rtl="0" eaLnBrk="0" fontAlgn="base" hangingPunct="0">
              <a:spcBef>
                <a:spcPct val="0"/>
              </a:spcBef>
              <a:spcAft>
                <a:spcPct val="0"/>
              </a:spcAft>
              <a:defRPr sz="4200" kern="1200">
                <a:ln w="6350">
                  <a:solidFill>
                    <a:schemeClr val="accent1">
                      <a:shade val="43000"/>
                    </a:schemeClr>
                  </a:solidFill>
                </a:ln>
                <a:solidFill>
                  <a:srgbClr val="FF5698"/>
                </a:solidFill>
                <a:effectLst>
                  <a:outerShdw blurRad="26000" dist="26000" dir="14500000" algn="tl" rotWithShape="0">
                    <a:srgbClr val="000000">
                      <a:alpha val="40000"/>
                    </a:srgbClr>
                  </a:outerShdw>
                </a:effectLst>
                <a:latin typeface="+mj-lt"/>
                <a:ea typeface="+mj-ea"/>
                <a:cs typeface="+mj-cs"/>
              </a:defRPr>
            </a:lvl1pPr>
            <a:lvl2pPr marL="484188" algn="l" rtl="0" eaLnBrk="0" fontAlgn="base" hangingPunct="0">
              <a:spcBef>
                <a:spcPct val="0"/>
              </a:spcBef>
              <a:spcAft>
                <a:spcPct val="0"/>
              </a:spcAft>
              <a:defRPr sz="4200">
                <a:solidFill>
                  <a:srgbClr val="FF5698"/>
                </a:solidFill>
                <a:latin typeface="Franklin Gothic Medium" pitchFamily="34" charset="0"/>
              </a:defRPr>
            </a:lvl2pPr>
            <a:lvl3pPr marL="484188" algn="l" rtl="0" eaLnBrk="0" fontAlgn="base" hangingPunct="0">
              <a:spcBef>
                <a:spcPct val="0"/>
              </a:spcBef>
              <a:spcAft>
                <a:spcPct val="0"/>
              </a:spcAft>
              <a:defRPr sz="4200">
                <a:solidFill>
                  <a:srgbClr val="FF5698"/>
                </a:solidFill>
                <a:latin typeface="Franklin Gothic Medium" pitchFamily="34" charset="0"/>
              </a:defRPr>
            </a:lvl3pPr>
            <a:lvl4pPr marL="484188" algn="l" rtl="0" eaLnBrk="0" fontAlgn="base" hangingPunct="0">
              <a:spcBef>
                <a:spcPct val="0"/>
              </a:spcBef>
              <a:spcAft>
                <a:spcPct val="0"/>
              </a:spcAft>
              <a:defRPr sz="4200">
                <a:solidFill>
                  <a:srgbClr val="FF5698"/>
                </a:solidFill>
                <a:latin typeface="Franklin Gothic Medium" pitchFamily="34" charset="0"/>
              </a:defRPr>
            </a:lvl4pPr>
            <a:lvl5pPr marL="484188" algn="l" rtl="0" eaLnBrk="0" fontAlgn="base" hangingPunct="0">
              <a:spcBef>
                <a:spcPct val="0"/>
              </a:spcBef>
              <a:spcAft>
                <a:spcPct val="0"/>
              </a:spcAft>
              <a:defRPr sz="4200">
                <a:solidFill>
                  <a:srgbClr val="FF5698"/>
                </a:solidFill>
                <a:latin typeface="Franklin Gothic Medium" pitchFamily="34" charset="0"/>
              </a:defRPr>
            </a:lvl5pPr>
            <a:lvl6pPr marL="941388" algn="l" rtl="0" fontAlgn="base">
              <a:spcBef>
                <a:spcPct val="0"/>
              </a:spcBef>
              <a:spcAft>
                <a:spcPct val="0"/>
              </a:spcAft>
              <a:defRPr sz="4200">
                <a:solidFill>
                  <a:srgbClr val="FF5C9C"/>
                </a:solidFill>
                <a:latin typeface="Franklin Gothic Medium" pitchFamily="34" charset="0"/>
              </a:defRPr>
            </a:lvl6pPr>
            <a:lvl7pPr marL="1398588" algn="l" rtl="0" fontAlgn="base">
              <a:spcBef>
                <a:spcPct val="0"/>
              </a:spcBef>
              <a:spcAft>
                <a:spcPct val="0"/>
              </a:spcAft>
              <a:defRPr sz="4200">
                <a:solidFill>
                  <a:srgbClr val="FF5C9C"/>
                </a:solidFill>
                <a:latin typeface="Franklin Gothic Medium" pitchFamily="34" charset="0"/>
              </a:defRPr>
            </a:lvl7pPr>
            <a:lvl8pPr marL="1855788" algn="l" rtl="0" fontAlgn="base">
              <a:spcBef>
                <a:spcPct val="0"/>
              </a:spcBef>
              <a:spcAft>
                <a:spcPct val="0"/>
              </a:spcAft>
              <a:defRPr sz="4200">
                <a:solidFill>
                  <a:srgbClr val="FF5C9C"/>
                </a:solidFill>
                <a:latin typeface="Franklin Gothic Medium" pitchFamily="34" charset="0"/>
              </a:defRPr>
            </a:lvl8pPr>
            <a:lvl9pPr marL="2312988" algn="l" rtl="0" fontAlgn="base">
              <a:spcBef>
                <a:spcPct val="0"/>
              </a:spcBef>
              <a:spcAft>
                <a:spcPct val="0"/>
              </a:spcAft>
              <a:defRPr sz="4200">
                <a:solidFill>
                  <a:srgbClr val="FF5C9C"/>
                </a:solidFill>
                <a:latin typeface="Franklin Gothic Medium" pitchFamily="34" charset="0"/>
              </a:defRPr>
            </a:lvl9pPr>
          </a:lstStyle>
          <a:p>
            <a:pPr marL="484632" eaLnBrk="1" fontAlgn="auto" hangingPunct="1">
              <a:spcAft>
                <a:spcPts val="0"/>
              </a:spcAft>
              <a:defRPr/>
            </a:pPr>
            <a:r>
              <a:rPr lang="en-US" sz="5300" dirty="0" smtClean="0">
                <a:ln>
                  <a:noFill/>
                </a:ln>
                <a:solidFill>
                  <a:srgbClr val="D9196B"/>
                </a:solidFill>
                <a:effectLst>
                  <a:outerShdw blurRad="38100" dist="38100" dir="2700000" algn="tl">
                    <a:srgbClr val="000000">
                      <a:alpha val="43137"/>
                    </a:srgbClr>
                  </a:outerShdw>
                </a:effectLst>
              </a:rPr>
              <a:t>Publisher Conformance Survey</a:t>
            </a:r>
          </a:p>
          <a:p>
            <a:pPr marL="484632" eaLnBrk="1" fontAlgn="auto" hangingPunct="1">
              <a:spcAft>
                <a:spcPts val="0"/>
              </a:spcAft>
              <a:defRPr/>
            </a:pPr>
            <a:endParaRPr lang="en-US" sz="3600" dirty="0">
              <a:ln>
                <a:noFill/>
              </a:ln>
              <a:solidFill>
                <a:srgbClr val="D9196B"/>
              </a:solidFill>
              <a:effectLst>
                <a:outerShdw blurRad="38100" dist="38100" dir="2700000" algn="tl">
                  <a:srgbClr val="000000">
                    <a:alpha val="43137"/>
                  </a:srgbClr>
                </a:outerShdw>
              </a:effectLst>
            </a:endParaRPr>
          </a:p>
          <a:p>
            <a:pPr marL="484632" eaLnBrk="1" fontAlgn="auto" hangingPunct="1">
              <a:spcAft>
                <a:spcPts val="0"/>
              </a:spcAft>
              <a:defRPr/>
            </a:pPr>
            <a:r>
              <a:rPr lang="en-US" sz="3600" dirty="0">
                <a:ln>
                  <a:noFill/>
                </a:ln>
                <a:solidFill>
                  <a:schemeClr val="bg1"/>
                </a:solidFill>
                <a:effectLst>
                  <a:outerShdw blurRad="38100" dist="38100" dir="2700000" algn="tl">
                    <a:srgbClr val="000000">
                      <a:alpha val="43137"/>
                    </a:srgbClr>
                  </a:outerShdw>
                </a:effectLst>
              </a:rPr>
              <a:t>https://www.niso.org/standards-committees/pie-j</a:t>
            </a:r>
            <a:endParaRPr lang="en-US" sz="3600" dirty="0" smtClean="0">
              <a:ln>
                <a:noFill/>
              </a:ln>
              <a:solidFill>
                <a:schemeClr val="bg1"/>
              </a:solidFill>
              <a:effectLst>
                <a:outerShdw blurRad="38100" dist="38100" dir="2700000" algn="tl">
                  <a:srgbClr val="000000">
                    <a:alpha val="43137"/>
                  </a:srgbClr>
                </a:outerShdw>
              </a:effectLst>
            </a:endParaRPr>
          </a:p>
          <a:p>
            <a:pPr marL="484632" eaLnBrk="1" fontAlgn="auto" hangingPunct="1">
              <a:spcAft>
                <a:spcPts val="0"/>
              </a:spcAft>
              <a:defRPr/>
            </a:pPr>
            <a:endParaRPr lang="en-US" sz="3600" dirty="0">
              <a:ln>
                <a:noFill/>
              </a:ln>
              <a:solidFill>
                <a:srgbClr val="D9196B"/>
              </a:solidFill>
              <a:effectLst>
                <a:outerShdw blurRad="38100" dist="38100" dir="2700000" algn="tl">
                  <a:srgbClr val="000000">
                    <a:alpha val="43137"/>
                  </a:srgbClr>
                </a:outerShdw>
              </a:effectLst>
            </a:endParaRPr>
          </a:p>
          <a:p>
            <a:pPr marL="484632" eaLnBrk="1" fontAlgn="auto" hangingPunct="1">
              <a:spcAft>
                <a:spcPts val="0"/>
              </a:spcAft>
              <a:defRPr/>
            </a:pPr>
            <a:endParaRPr lang="en-US" sz="3600" dirty="0" smtClean="0">
              <a:ln>
                <a:noFill/>
              </a:ln>
              <a:solidFill>
                <a:srgbClr val="D9196B"/>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685800" y="228600"/>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bodyPr>
          <a:lstStyle/>
          <a:p>
            <a:pPr marL="484632" eaLnBrk="1" fontAlgn="auto" hangingPunct="1">
              <a:spcAft>
                <a:spcPts val="0"/>
              </a:spcAft>
              <a:defRPr/>
            </a:pPr>
            <a:r>
              <a:rPr lang="en-US" sz="5400" dirty="0" smtClean="0">
                <a:ln>
                  <a:noFill/>
                </a:ln>
                <a:solidFill>
                  <a:srgbClr val="D9196B"/>
                </a:solidFill>
                <a:effectLst>
                  <a:outerShdw blurRad="38100" dist="38100" dir="2700000" algn="tl">
                    <a:srgbClr val="000000">
                      <a:alpha val="43137"/>
                    </a:srgbClr>
                  </a:outerShdw>
                </a:effectLst>
              </a:rPr>
              <a:t>Agenda</a:t>
            </a:r>
          </a:p>
        </p:txBody>
      </p:sp>
      <p:sp>
        <p:nvSpPr>
          <p:cNvPr id="9219" name="Rectangle 3"/>
          <p:cNvSpPr>
            <a:spLocks noGrp="1" noChangeArrowheads="1"/>
          </p:cNvSpPr>
          <p:nvPr>
            <p:ph type="body" idx="4294967295"/>
          </p:nvPr>
        </p:nvSpPr>
        <p:spPr>
          <a:xfrm>
            <a:off x="4953000" y="1905000"/>
            <a:ext cx="3657600" cy="4525963"/>
          </a:xfrm>
        </p:spPr>
        <p:txBody>
          <a:bodyPr/>
          <a:lstStyle/>
          <a:p>
            <a:pPr eaLnBrk="1" hangingPunct="1"/>
            <a:r>
              <a:rPr lang="en-US" altLang="en-US" sz="4800" dirty="0" smtClean="0"/>
              <a:t> Overview</a:t>
            </a:r>
          </a:p>
          <a:p>
            <a:pPr eaLnBrk="1" hangingPunct="1"/>
            <a:r>
              <a:rPr lang="en-US" altLang="en-US" sz="4800" dirty="0" smtClean="0"/>
              <a:t> Survey</a:t>
            </a:r>
          </a:p>
          <a:p>
            <a:pPr eaLnBrk="1" hangingPunct="1"/>
            <a:r>
              <a:rPr lang="en-US" altLang="en-US" sz="4800" dirty="0" smtClean="0"/>
              <a:t> Next Steps</a:t>
            </a:r>
          </a:p>
        </p:txBody>
      </p:sp>
      <p:pic>
        <p:nvPicPr>
          <p:cNvPr id="2" name="Picture 1"/>
          <p:cNvPicPr>
            <a:picLocks noChangeAspect="1"/>
          </p:cNvPicPr>
          <p:nvPr/>
        </p:nvPicPr>
        <p:blipFill>
          <a:blip r:embed="rId3">
            <a:grayscl/>
          </a:blip>
          <a:stretch>
            <a:fillRect/>
          </a:stretch>
        </p:blipFill>
        <p:spPr>
          <a:xfrm>
            <a:off x="685800" y="1676400"/>
            <a:ext cx="3962743" cy="357866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685800" y="228600"/>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bodyPr>
          <a:lstStyle/>
          <a:p>
            <a:pPr marL="484632" eaLnBrk="1" fontAlgn="auto" hangingPunct="1">
              <a:spcAft>
                <a:spcPts val="0"/>
              </a:spcAft>
              <a:defRPr/>
            </a:pPr>
            <a:r>
              <a:rPr lang="en-US" sz="5400" dirty="0" smtClean="0">
                <a:ln>
                  <a:noFill/>
                </a:ln>
                <a:solidFill>
                  <a:srgbClr val="D9196B"/>
                </a:solidFill>
                <a:effectLst>
                  <a:outerShdw blurRad="38100" dist="38100" dir="2700000" algn="tl">
                    <a:srgbClr val="000000">
                      <a:alpha val="43137"/>
                    </a:srgbClr>
                  </a:outerShdw>
                </a:effectLst>
              </a:rPr>
              <a:t>Overview</a:t>
            </a:r>
          </a:p>
        </p:txBody>
      </p:sp>
      <p:sp>
        <p:nvSpPr>
          <p:cNvPr id="9219" name="Rectangle 3"/>
          <p:cNvSpPr>
            <a:spLocks noGrp="1" noChangeArrowheads="1"/>
          </p:cNvSpPr>
          <p:nvPr>
            <p:ph type="body" idx="4294967295"/>
          </p:nvPr>
        </p:nvSpPr>
        <p:spPr>
          <a:xfrm>
            <a:off x="441801" y="1524000"/>
            <a:ext cx="8229600" cy="4525963"/>
          </a:xfrm>
        </p:spPr>
        <p:txBody>
          <a:bodyPr/>
          <a:lstStyle/>
          <a:p>
            <a:pPr eaLnBrk="1" hangingPunct="1"/>
            <a:r>
              <a:rPr lang="en-US" altLang="en-US" sz="2800" dirty="0" smtClean="0"/>
              <a:t> NISO RP-16-2013 PIE-J: The Presentation &amp; Identification of E-Journals</a:t>
            </a:r>
          </a:p>
          <a:p>
            <a:pPr eaLnBrk="1" hangingPunct="1"/>
            <a:endParaRPr lang="en-US" altLang="en-US" sz="2800" dirty="0" smtClean="0"/>
          </a:p>
          <a:p>
            <a:pPr eaLnBrk="1" hangingPunct="1"/>
            <a:r>
              <a:rPr lang="en-US" altLang="en-US" sz="2800" dirty="0"/>
              <a:t> </a:t>
            </a:r>
            <a:r>
              <a:rPr lang="en-US" altLang="en-US" sz="2800" dirty="0" smtClean="0"/>
              <a:t>Working Group of 18 librarians, publishers and vendors appointed spring 2010</a:t>
            </a:r>
          </a:p>
          <a:p>
            <a:pPr eaLnBrk="1" hangingPunct="1"/>
            <a:endParaRPr lang="en-US" altLang="en-US" sz="2800" dirty="0"/>
          </a:p>
          <a:p>
            <a:pPr eaLnBrk="1" hangingPunct="1"/>
            <a:r>
              <a:rPr lang="en-US" altLang="en-US" sz="2800" dirty="0" smtClean="0"/>
              <a:t>Recommended Practice approved spring 2013</a:t>
            </a:r>
          </a:p>
          <a:p>
            <a:pPr eaLnBrk="1" hangingPunct="1"/>
            <a:endParaRPr lang="en-US" altLang="en-US" sz="2800" dirty="0"/>
          </a:p>
          <a:p>
            <a:pPr eaLnBrk="1" hangingPunct="1"/>
            <a:r>
              <a:rPr lang="en-US" altLang="en-US" sz="2800" dirty="0" smtClean="0"/>
              <a:t>Standing Committee established summer 2013</a:t>
            </a:r>
            <a:endParaRPr lang="en-US" altLang="en-US" sz="2200" dirty="0" smtClean="0"/>
          </a:p>
        </p:txBody>
      </p:sp>
    </p:spTree>
    <p:extLst>
      <p:ext uri="{BB962C8B-B14F-4D97-AF65-F5344CB8AC3E}">
        <p14:creationId xmlns:p14="http://schemas.microsoft.com/office/powerpoint/2010/main" val="165862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500"/>
                                        <p:tgtEl>
                                          <p:spTgt spid="9219">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9219">
                                            <p:txEl>
                                              <p:pRg st="2" end="2"/>
                                            </p:txEl>
                                          </p:spTgt>
                                        </p:tgtEl>
                                        <p:attrNameLst>
                                          <p:attrName>style.visibility</p:attrName>
                                        </p:attrNameLst>
                                      </p:cBhvr>
                                      <p:to>
                                        <p:strVal val="visible"/>
                                      </p:to>
                                    </p:set>
                                    <p:animEffect transition="in" filter="fade">
                                      <p:cBhvr>
                                        <p:cTn id="11" dur="500"/>
                                        <p:tgtEl>
                                          <p:spTgt spid="9219">
                                            <p:txEl>
                                              <p:pRg st="2" end="2"/>
                                            </p:txEl>
                                          </p:spTgt>
                                        </p:tgtEl>
                                      </p:cBhvr>
                                    </p:animEffect>
                                  </p:childTnLst>
                                </p:cTn>
                              </p:par>
                            </p:childTnLst>
                          </p:cTn>
                        </p:par>
                        <p:par>
                          <p:cTn id="12" fill="hold">
                            <p:stCondLst>
                              <p:cond delay="2000"/>
                            </p:stCondLst>
                            <p:childTnLst>
                              <p:par>
                                <p:cTn id="13" presetID="10" presetClass="entr" presetSubtype="0" fill="hold" grpId="0" nodeType="afterEffect">
                                  <p:stCondLst>
                                    <p:cond delay="500"/>
                                  </p:stCondLst>
                                  <p:childTnLst>
                                    <p:set>
                                      <p:cBhvr>
                                        <p:cTn id="14" dur="1" fill="hold">
                                          <p:stCondLst>
                                            <p:cond delay="0"/>
                                          </p:stCondLst>
                                        </p:cTn>
                                        <p:tgtEl>
                                          <p:spTgt spid="9219">
                                            <p:txEl>
                                              <p:pRg st="4" end="4"/>
                                            </p:txEl>
                                          </p:spTgt>
                                        </p:tgtEl>
                                        <p:attrNameLst>
                                          <p:attrName>style.visibility</p:attrName>
                                        </p:attrNameLst>
                                      </p:cBhvr>
                                      <p:to>
                                        <p:strVal val="visible"/>
                                      </p:to>
                                    </p:set>
                                    <p:animEffect transition="in" filter="fade">
                                      <p:cBhvr>
                                        <p:cTn id="15" dur="500"/>
                                        <p:tgtEl>
                                          <p:spTgt spid="9219">
                                            <p:txEl>
                                              <p:pRg st="4" end="4"/>
                                            </p:txEl>
                                          </p:spTgt>
                                        </p:tgtEl>
                                      </p:cBhvr>
                                    </p:animEffect>
                                  </p:childTnLst>
                                </p:cTn>
                              </p:par>
                            </p:childTnLst>
                          </p:cTn>
                        </p:par>
                        <p:par>
                          <p:cTn id="16" fill="hold">
                            <p:stCondLst>
                              <p:cond delay="3000"/>
                            </p:stCondLst>
                            <p:childTnLst>
                              <p:par>
                                <p:cTn id="17" presetID="10" presetClass="entr" presetSubtype="0" fill="hold" grpId="0" nodeType="afterEffect">
                                  <p:stCondLst>
                                    <p:cond delay="500"/>
                                  </p:stCondLst>
                                  <p:childTnLst>
                                    <p:set>
                                      <p:cBhvr>
                                        <p:cTn id="18" dur="1" fill="hold">
                                          <p:stCondLst>
                                            <p:cond delay="0"/>
                                          </p:stCondLst>
                                        </p:cTn>
                                        <p:tgtEl>
                                          <p:spTgt spid="9219">
                                            <p:txEl>
                                              <p:pRg st="6" end="6"/>
                                            </p:txEl>
                                          </p:spTgt>
                                        </p:tgtEl>
                                        <p:attrNameLst>
                                          <p:attrName>style.visibility</p:attrName>
                                        </p:attrNameLst>
                                      </p:cBhvr>
                                      <p:to>
                                        <p:strVal val="visible"/>
                                      </p:to>
                                    </p:set>
                                    <p:animEffect transition="in" filter="fade">
                                      <p:cBhvr>
                                        <p:cTn id="19" dur="500"/>
                                        <p:tgtEl>
                                          <p:spTgt spid="92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idx="4294967295"/>
          </p:nvPr>
        </p:nvSpPr>
        <p:spPr/>
        <p:txBody>
          <a:bodyPr>
            <a:normAutofit fontScale="90000"/>
          </a:bodyPr>
          <a:lstStyle/>
          <a:p>
            <a:pPr>
              <a:defRPr/>
            </a:pPr>
            <a:r>
              <a:rPr lang="en-US" altLang="en-US" dirty="0" smtClean="0">
                <a:solidFill>
                  <a:schemeClr val="accent2">
                    <a:lumMod val="60000"/>
                    <a:lumOff val="40000"/>
                  </a:schemeClr>
                </a:solidFill>
                <a:effectLst>
                  <a:outerShdw blurRad="38100" dist="38100" dir="2700000" algn="tl">
                    <a:srgbClr val="000000"/>
                  </a:outerShdw>
                </a:effectLst>
              </a:rPr>
              <a:t>Key Guidelines and Considerations</a:t>
            </a:r>
            <a:br>
              <a:rPr lang="en-US" altLang="en-US" dirty="0" smtClean="0">
                <a:solidFill>
                  <a:schemeClr val="accent2">
                    <a:lumMod val="60000"/>
                    <a:lumOff val="40000"/>
                  </a:schemeClr>
                </a:solidFill>
                <a:effectLst>
                  <a:outerShdw blurRad="38100" dist="38100" dir="2700000" algn="tl">
                    <a:srgbClr val="000000"/>
                  </a:outerShdw>
                </a:effectLst>
              </a:rPr>
            </a:br>
            <a:endParaRPr lang="en-US" altLang="en-US" dirty="0" smtClean="0">
              <a:solidFill>
                <a:schemeClr val="accent2">
                  <a:lumMod val="60000"/>
                  <a:lumOff val="40000"/>
                </a:schemeClr>
              </a:solidFill>
              <a:effectLst>
                <a:outerShdw blurRad="38100" dist="38100" dir="2700000" algn="tl">
                  <a:srgbClr val="000000"/>
                </a:outerShdw>
              </a:effectLst>
            </a:endParaRPr>
          </a:p>
        </p:txBody>
      </p:sp>
      <p:sp>
        <p:nvSpPr>
          <p:cNvPr id="325635" name="Rectangle 3"/>
          <p:cNvSpPr>
            <a:spLocks noGrp="1" noChangeArrowheads="1"/>
          </p:cNvSpPr>
          <p:nvPr>
            <p:ph type="body" idx="4294967295"/>
          </p:nvPr>
        </p:nvSpPr>
        <p:spPr>
          <a:xfrm>
            <a:off x="1143000" y="1295400"/>
            <a:ext cx="7391400" cy="4724400"/>
          </a:xfrm>
        </p:spPr>
        <p:txBody>
          <a:bodyPr/>
          <a:lstStyle/>
          <a:p>
            <a:pPr>
              <a:buFont typeface="Wingdings" panose="05000000000000000000" pitchFamily="2" charset="2"/>
              <a:buChar char="§"/>
              <a:defRPr/>
            </a:pPr>
            <a:r>
              <a:rPr lang="en-US" altLang="en-US" sz="3200" dirty="0" smtClean="0">
                <a:effectLst>
                  <a:outerShdw blurRad="38100" dist="38100" dir="2700000" algn="tl">
                    <a:srgbClr val="000000"/>
                  </a:outerShdw>
                </a:effectLst>
              </a:rPr>
              <a:t>Present all content under its original title</a:t>
            </a:r>
          </a:p>
          <a:p>
            <a:pPr>
              <a:buFont typeface="Wingdings" panose="05000000000000000000" pitchFamily="2" charset="2"/>
              <a:buChar char="§"/>
              <a:defRPr/>
            </a:pPr>
            <a:r>
              <a:rPr lang="en-US" altLang="en-US" sz="3200" dirty="0">
                <a:effectLst>
                  <a:outerShdw blurRad="38100" dist="38100" dir="2700000" algn="tl">
                    <a:srgbClr val="000000"/>
                  </a:outerShdw>
                </a:effectLst>
              </a:rPr>
              <a:t>Include title </a:t>
            </a:r>
            <a:r>
              <a:rPr lang="en-US" altLang="en-US" sz="3200" dirty="0" smtClean="0">
                <a:effectLst>
                  <a:outerShdw blurRad="38100" dist="38100" dir="2700000" algn="tl">
                    <a:srgbClr val="000000"/>
                  </a:outerShdw>
                </a:effectLst>
              </a:rPr>
              <a:t>histories</a:t>
            </a:r>
          </a:p>
          <a:p>
            <a:pPr>
              <a:buFont typeface="Wingdings" panose="05000000000000000000" pitchFamily="2" charset="2"/>
              <a:buChar char="§"/>
              <a:defRPr/>
            </a:pPr>
            <a:r>
              <a:rPr lang="en-US" altLang="en-US" sz="3200" dirty="0" smtClean="0">
                <a:effectLst>
                  <a:outerShdw blurRad="38100" dist="38100" dir="2700000" algn="tl">
                    <a:srgbClr val="000000"/>
                  </a:outerShdw>
                </a:effectLst>
              </a:rPr>
              <a:t>Include accurate and complete ISSN information</a:t>
            </a:r>
          </a:p>
          <a:p>
            <a:pPr>
              <a:buFont typeface="Wingdings" panose="05000000000000000000" pitchFamily="2" charset="2"/>
              <a:buChar char="§"/>
              <a:defRPr/>
            </a:pPr>
            <a:r>
              <a:rPr lang="en-US" altLang="en-US" sz="3200" dirty="0" smtClean="0">
                <a:effectLst>
                  <a:outerShdw blurRad="38100" dist="38100" dir="2700000" algn="tl">
                    <a:srgbClr val="000000"/>
                  </a:outerShdw>
                </a:effectLst>
              </a:rPr>
              <a:t>Include numbering, using the same simple scheme across formats</a:t>
            </a:r>
          </a:p>
          <a:p>
            <a:pPr>
              <a:buFont typeface="Wingdings" panose="05000000000000000000" pitchFamily="2" charset="2"/>
              <a:buChar char="§"/>
              <a:defRPr/>
            </a:pPr>
            <a:r>
              <a:rPr lang="en-US" altLang="en-US" sz="3200" dirty="0" smtClean="0">
                <a:effectLst>
                  <a:outerShdw blurRad="38100" dist="38100" dir="2700000" algn="tl">
                    <a:srgbClr val="000000"/>
                  </a:outerShdw>
                </a:effectLst>
              </a:rPr>
              <a:t>Include other identifying information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25635">
                                            <p:txEl>
                                              <p:pRg st="0" end="0"/>
                                            </p:txEl>
                                          </p:spTgt>
                                        </p:tgtEl>
                                        <p:attrNameLst>
                                          <p:attrName>style.visibility</p:attrName>
                                        </p:attrNameLst>
                                      </p:cBhvr>
                                      <p:to>
                                        <p:strVal val="visible"/>
                                      </p:to>
                                    </p:set>
                                    <p:animEffect transition="in" filter="fade">
                                      <p:cBhvr>
                                        <p:cTn id="7" dur="500"/>
                                        <p:tgtEl>
                                          <p:spTgt spid="325635">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325635">
                                            <p:txEl>
                                              <p:pRg st="1" end="1"/>
                                            </p:txEl>
                                          </p:spTgt>
                                        </p:tgtEl>
                                        <p:attrNameLst>
                                          <p:attrName>style.visibility</p:attrName>
                                        </p:attrNameLst>
                                      </p:cBhvr>
                                      <p:to>
                                        <p:strVal val="visible"/>
                                      </p:to>
                                    </p:set>
                                    <p:animEffect transition="in" filter="fade">
                                      <p:cBhvr>
                                        <p:cTn id="11" dur="500"/>
                                        <p:tgtEl>
                                          <p:spTgt spid="325635">
                                            <p:txEl>
                                              <p:pRg st="1" end="1"/>
                                            </p:txEl>
                                          </p:spTgt>
                                        </p:tgtEl>
                                      </p:cBhvr>
                                    </p:animEffect>
                                  </p:childTnLst>
                                </p:cTn>
                              </p:par>
                            </p:childTnLst>
                          </p:cTn>
                        </p:par>
                        <p:par>
                          <p:cTn id="12" fill="hold">
                            <p:stCondLst>
                              <p:cond delay="2000"/>
                            </p:stCondLst>
                            <p:childTnLst>
                              <p:par>
                                <p:cTn id="13" presetID="10" presetClass="entr" presetSubtype="0" fill="hold" grpId="0" nodeType="afterEffect">
                                  <p:stCondLst>
                                    <p:cond delay="500"/>
                                  </p:stCondLst>
                                  <p:childTnLst>
                                    <p:set>
                                      <p:cBhvr>
                                        <p:cTn id="14" dur="1" fill="hold">
                                          <p:stCondLst>
                                            <p:cond delay="0"/>
                                          </p:stCondLst>
                                        </p:cTn>
                                        <p:tgtEl>
                                          <p:spTgt spid="325635">
                                            <p:txEl>
                                              <p:pRg st="2" end="2"/>
                                            </p:txEl>
                                          </p:spTgt>
                                        </p:tgtEl>
                                        <p:attrNameLst>
                                          <p:attrName>style.visibility</p:attrName>
                                        </p:attrNameLst>
                                      </p:cBhvr>
                                      <p:to>
                                        <p:strVal val="visible"/>
                                      </p:to>
                                    </p:set>
                                    <p:animEffect transition="in" filter="fade">
                                      <p:cBhvr>
                                        <p:cTn id="15" dur="500"/>
                                        <p:tgtEl>
                                          <p:spTgt spid="325635">
                                            <p:txEl>
                                              <p:pRg st="2" end="2"/>
                                            </p:txEl>
                                          </p:spTgt>
                                        </p:tgtEl>
                                      </p:cBhvr>
                                    </p:animEffect>
                                  </p:childTnLst>
                                </p:cTn>
                              </p:par>
                            </p:childTnLst>
                          </p:cTn>
                        </p:par>
                        <p:par>
                          <p:cTn id="16" fill="hold">
                            <p:stCondLst>
                              <p:cond delay="3000"/>
                            </p:stCondLst>
                            <p:childTnLst>
                              <p:par>
                                <p:cTn id="17" presetID="10" presetClass="entr" presetSubtype="0" fill="hold" grpId="0" nodeType="afterEffect">
                                  <p:stCondLst>
                                    <p:cond delay="500"/>
                                  </p:stCondLst>
                                  <p:childTnLst>
                                    <p:set>
                                      <p:cBhvr>
                                        <p:cTn id="18" dur="1" fill="hold">
                                          <p:stCondLst>
                                            <p:cond delay="0"/>
                                          </p:stCondLst>
                                        </p:cTn>
                                        <p:tgtEl>
                                          <p:spTgt spid="325635">
                                            <p:txEl>
                                              <p:pRg st="3" end="3"/>
                                            </p:txEl>
                                          </p:spTgt>
                                        </p:tgtEl>
                                        <p:attrNameLst>
                                          <p:attrName>style.visibility</p:attrName>
                                        </p:attrNameLst>
                                      </p:cBhvr>
                                      <p:to>
                                        <p:strVal val="visible"/>
                                      </p:to>
                                    </p:set>
                                    <p:animEffect transition="in" filter="fade">
                                      <p:cBhvr>
                                        <p:cTn id="19" dur="500"/>
                                        <p:tgtEl>
                                          <p:spTgt spid="325635">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500"/>
                                  </p:stCondLst>
                                  <p:childTnLst>
                                    <p:set>
                                      <p:cBhvr>
                                        <p:cTn id="22" dur="1" fill="hold">
                                          <p:stCondLst>
                                            <p:cond delay="0"/>
                                          </p:stCondLst>
                                        </p:cTn>
                                        <p:tgtEl>
                                          <p:spTgt spid="325635">
                                            <p:txEl>
                                              <p:pRg st="4" end="4"/>
                                            </p:txEl>
                                          </p:spTgt>
                                        </p:tgtEl>
                                        <p:attrNameLst>
                                          <p:attrName>style.visibility</p:attrName>
                                        </p:attrNameLst>
                                      </p:cBhvr>
                                      <p:to>
                                        <p:strVal val="visible"/>
                                      </p:to>
                                    </p:set>
                                    <p:animEffect transition="in" filter="fade">
                                      <p:cBhvr>
                                        <p:cTn id="23" dur="500"/>
                                        <p:tgtEl>
                                          <p:spTgt spid="3256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3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idx="4294967295"/>
          </p:nvPr>
        </p:nvSpPr>
        <p:spPr/>
        <p:txBody>
          <a:bodyPr/>
          <a:lstStyle/>
          <a:p>
            <a:pPr>
              <a:defRPr/>
            </a:pPr>
            <a:r>
              <a:rPr lang="en-US" altLang="en-US" dirty="0" smtClean="0">
                <a:solidFill>
                  <a:schemeClr val="accent2">
                    <a:lumMod val="60000"/>
                    <a:lumOff val="40000"/>
                  </a:schemeClr>
                </a:solidFill>
                <a:effectLst>
                  <a:outerShdw blurRad="38100" dist="38100" dir="2700000" algn="tl">
                    <a:srgbClr val="000000"/>
                  </a:outerShdw>
                </a:effectLst>
              </a:rPr>
              <a:t>Standing Committee Charge</a:t>
            </a:r>
            <a:br>
              <a:rPr lang="en-US" altLang="en-US" dirty="0" smtClean="0">
                <a:solidFill>
                  <a:schemeClr val="accent2">
                    <a:lumMod val="60000"/>
                    <a:lumOff val="40000"/>
                  </a:schemeClr>
                </a:solidFill>
                <a:effectLst>
                  <a:outerShdw blurRad="38100" dist="38100" dir="2700000" algn="tl">
                    <a:srgbClr val="000000"/>
                  </a:outerShdw>
                </a:effectLst>
              </a:rPr>
            </a:br>
            <a:endParaRPr lang="en-US" altLang="en-US" dirty="0" smtClean="0">
              <a:solidFill>
                <a:schemeClr val="accent2">
                  <a:lumMod val="60000"/>
                  <a:lumOff val="40000"/>
                </a:schemeClr>
              </a:solidFill>
              <a:effectLst>
                <a:outerShdw blurRad="38100" dist="38100" dir="2700000" algn="tl">
                  <a:srgbClr val="000000"/>
                </a:outerShdw>
              </a:effectLst>
            </a:endParaRPr>
          </a:p>
        </p:txBody>
      </p:sp>
      <p:sp>
        <p:nvSpPr>
          <p:cNvPr id="325635" name="Rectangle 3"/>
          <p:cNvSpPr>
            <a:spLocks noGrp="1" noChangeArrowheads="1"/>
          </p:cNvSpPr>
          <p:nvPr>
            <p:ph type="body" idx="4294967295"/>
          </p:nvPr>
        </p:nvSpPr>
        <p:spPr>
          <a:xfrm>
            <a:off x="381000" y="1295400"/>
            <a:ext cx="8382000" cy="4724400"/>
          </a:xfrm>
        </p:spPr>
        <p:txBody>
          <a:bodyPr/>
          <a:lstStyle/>
          <a:p>
            <a:pPr marL="65087" indent="0">
              <a:buNone/>
              <a:defRPr/>
            </a:pPr>
            <a:r>
              <a:rPr lang="en-US" sz="3200" dirty="0"/>
              <a:t>The PIE-J Standing Committee will: </a:t>
            </a:r>
            <a:endParaRPr lang="en-US" sz="3200" dirty="0" smtClean="0"/>
          </a:p>
          <a:p>
            <a:pPr>
              <a:defRPr/>
            </a:pPr>
            <a:r>
              <a:rPr lang="en-US" sz="3200" dirty="0" smtClean="0"/>
              <a:t>continuously </a:t>
            </a:r>
            <a:r>
              <a:rPr lang="en-US" sz="3200" dirty="0"/>
              <a:t>promote the </a:t>
            </a:r>
            <a:r>
              <a:rPr lang="en-US" sz="3200" i="1" dirty="0"/>
              <a:t>PIE-J Recommended </a:t>
            </a:r>
            <a:r>
              <a:rPr lang="en-US" sz="3200" i="1" dirty="0" smtClean="0"/>
              <a:t>Practice</a:t>
            </a:r>
            <a:r>
              <a:rPr lang="en-US" sz="3200" dirty="0" smtClean="0"/>
              <a:t> </a:t>
            </a:r>
          </a:p>
          <a:p>
            <a:pPr>
              <a:defRPr/>
            </a:pPr>
            <a:r>
              <a:rPr lang="en-US" sz="3200" dirty="0" smtClean="0"/>
              <a:t>respond </a:t>
            </a:r>
            <a:r>
              <a:rPr lang="en-US" sz="3200" dirty="0"/>
              <a:t>to specific inquiries about </a:t>
            </a:r>
            <a:r>
              <a:rPr lang="en-US" sz="3200" dirty="0" smtClean="0"/>
              <a:t>PIE-J</a:t>
            </a:r>
          </a:p>
          <a:p>
            <a:pPr>
              <a:defRPr/>
            </a:pPr>
            <a:r>
              <a:rPr lang="en-US" sz="3200" dirty="0" smtClean="0"/>
              <a:t>gather </a:t>
            </a:r>
            <a:r>
              <a:rPr lang="en-US" sz="3200" dirty="0"/>
              <a:t>comments and information to assist with the 24-month </a:t>
            </a:r>
            <a:r>
              <a:rPr lang="en-US" sz="3200" dirty="0" smtClean="0"/>
              <a:t>review</a:t>
            </a:r>
            <a:endParaRPr lang="en-US" altLang="en-US" sz="3200" dirty="0" smtClean="0">
              <a:effectLst>
                <a:outerShdw blurRad="38100" dist="38100" dir="2700000" algn="tl">
                  <a:srgbClr val="000000"/>
                </a:outerShdw>
              </a:effectLst>
            </a:endParaRPr>
          </a:p>
        </p:txBody>
      </p:sp>
    </p:spTree>
    <p:extLst>
      <p:ext uri="{BB962C8B-B14F-4D97-AF65-F5344CB8AC3E}">
        <p14:creationId xmlns:p14="http://schemas.microsoft.com/office/powerpoint/2010/main" val="777589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25635">
                                            <p:txEl>
                                              <p:pRg st="0" end="0"/>
                                            </p:txEl>
                                          </p:spTgt>
                                        </p:tgtEl>
                                        <p:attrNameLst>
                                          <p:attrName>style.visibility</p:attrName>
                                        </p:attrNameLst>
                                      </p:cBhvr>
                                      <p:to>
                                        <p:strVal val="visible"/>
                                      </p:to>
                                    </p:set>
                                    <p:animEffect transition="in" filter="fade">
                                      <p:cBhvr>
                                        <p:cTn id="7" dur="500"/>
                                        <p:tgtEl>
                                          <p:spTgt spid="325635">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325635">
                                            <p:txEl>
                                              <p:pRg st="1" end="1"/>
                                            </p:txEl>
                                          </p:spTgt>
                                        </p:tgtEl>
                                        <p:attrNameLst>
                                          <p:attrName>style.visibility</p:attrName>
                                        </p:attrNameLst>
                                      </p:cBhvr>
                                      <p:to>
                                        <p:strVal val="visible"/>
                                      </p:to>
                                    </p:set>
                                    <p:animEffect transition="in" filter="fade">
                                      <p:cBhvr>
                                        <p:cTn id="11" dur="500"/>
                                        <p:tgtEl>
                                          <p:spTgt spid="325635">
                                            <p:txEl>
                                              <p:pRg st="1" end="1"/>
                                            </p:txEl>
                                          </p:spTgt>
                                        </p:tgtEl>
                                      </p:cBhvr>
                                    </p:animEffect>
                                  </p:childTnLst>
                                </p:cTn>
                              </p:par>
                            </p:childTnLst>
                          </p:cTn>
                        </p:par>
                        <p:par>
                          <p:cTn id="12" fill="hold">
                            <p:stCondLst>
                              <p:cond delay="2000"/>
                            </p:stCondLst>
                            <p:childTnLst>
                              <p:par>
                                <p:cTn id="13" presetID="10" presetClass="entr" presetSubtype="0" fill="hold" grpId="0" nodeType="afterEffect">
                                  <p:stCondLst>
                                    <p:cond delay="500"/>
                                  </p:stCondLst>
                                  <p:childTnLst>
                                    <p:set>
                                      <p:cBhvr>
                                        <p:cTn id="14" dur="1" fill="hold">
                                          <p:stCondLst>
                                            <p:cond delay="0"/>
                                          </p:stCondLst>
                                        </p:cTn>
                                        <p:tgtEl>
                                          <p:spTgt spid="325635">
                                            <p:txEl>
                                              <p:pRg st="2" end="2"/>
                                            </p:txEl>
                                          </p:spTgt>
                                        </p:tgtEl>
                                        <p:attrNameLst>
                                          <p:attrName>style.visibility</p:attrName>
                                        </p:attrNameLst>
                                      </p:cBhvr>
                                      <p:to>
                                        <p:strVal val="visible"/>
                                      </p:to>
                                    </p:set>
                                    <p:animEffect transition="in" filter="fade">
                                      <p:cBhvr>
                                        <p:cTn id="15" dur="500"/>
                                        <p:tgtEl>
                                          <p:spTgt spid="325635">
                                            <p:txEl>
                                              <p:pRg st="2" end="2"/>
                                            </p:txEl>
                                          </p:spTgt>
                                        </p:tgtEl>
                                      </p:cBhvr>
                                    </p:animEffect>
                                  </p:childTnLst>
                                </p:cTn>
                              </p:par>
                            </p:childTnLst>
                          </p:cTn>
                        </p:par>
                        <p:par>
                          <p:cTn id="16" fill="hold">
                            <p:stCondLst>
                              <p:cond delay="3000"/>
                            </p:stCondLst>
                            <p:childTnLst>
                              <p:par>
                                <p:cTn id="17" presetID="10" presetClass="entr" presetSubtype="0" fill="hold" grpId="0" nodeType="afterEffect">
                                  <p:stCondLst>
                                    <p:cond delay="500"/>
                                  </p:stCondLst>
                                  <p:childTnLst>
                                    <p:set>
                                      <p:cBhvr>
                                        <p:cTn id="18" dur="1" fill="hold">
                                          <p:stCondLst>
                                            <p:cond delay="0"/>
                                          </p:stCondLst>
                                        </p:cTn>
                                        <p:tgtEl>
                                          <p:spTgt spid="325635">
                                            <p:txEl>
                                              <p:pRg st="3" end="3"/>
                                            </p:txEl>
                                          </p:spTgt>
                                        </p:tgtEl>
                                        <p:attrNameLst>
                                          <p:attrName>style.visibility</p:attrName>
                                        </p:attrNameLst>
                                      </p:cBhvr>
                                      <p:to>
                                        <p:strVal val="visible"/>
                                      </p:to>
                                    </p:set>
                                    <p:animEffect transition="in" filter="fade">
                                      <p:cBhvr>
                                        <p:cTn id="19" dur="500"/>
                                        <p:tgtEl>
                                          <p:spTgt spid="3256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3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685800" y="228600"/>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normAutofit fontScale="90000"/>
          </a:bodyPr>
          <a:lstStyle/>
          <a:p>
            <a:pPr marL="484632" eaLnBrk="1" fontAlgn="auto" hangingPunct="1">
              <a:spcAft>
                <a:spcPts val="0"/>
              </a:spcAft>
              <a:defRPr/>
            </a:pPr>
            <a:r>
              <a:rPr lang="en-US" sz="5400" dirty="0" smtClean="0">
                <a:ln>
                  <a:noFill/>
                </a:ln>
                <a:solidFill>
                  <a:srgbClr val="D9196B"/>
                </a:solidFill>
                <a:effectLst>
                  <a:outerShdw blurRad="38100" dist="38100" dir="2700000" algn="tl">
                    <a:srgbClr val="000000">
                      <a:alpha val="43137"/>
                    </a:srgbClr>
                  </a:outerShdw>
                </a:effectLst>
              </a:rPr>
              <a:t>Standing Committee Website</a:t>
            </a:r>
          </a:p>
        </p:txBody>
      </p:sp>
      <p:sp>
        <p:nvSpPr>
          <p:cNvPr id="9219" name="Rectangle 3"/>
          <p:cNvSpPr>
            <a:spLocks noGrp="1" noChangeArrowheads="1"/>
          </p:cNvSpPr>
          <p:nvPr>
            <p:ph type="body" idx="4294967295"/>
          </p:nvPr>
        </p:nvSpPr>
        <p:spPr>
          <a:xfrm>
            <a:off x="381000" y="1690688"/>
            <a:ext cx="8229600" cy="4525963"/>
          </a:xfrm>
        </p:spPr>
        <p:txBody>
          <a:bodyPr/>
          <a:lstStyle/>
          <a:p>
            <a:pPr marL="65087" indent="0" eaLnBrk="1" hangingPunct="1">
              <a:buNone/>
            </a:pPr>
            <a:r>
              <a:rPr lang="en-US" altLang="en-US" sz="2800" dirty="0" smtClean="0"/>
              <a:t> </a:t>
            </a:r>
            <a:r>
              <a:rPr lang="en-US" altLang="en-US" sz="2800" dirty="0">
                <a:hlinkClick r:id="rId3"/>
              </a:rPr>
              <a:t>https://</a:t>
            </a:r>
            <a:r>
              <a:rPr lang="en-US" altLang="en-US" sz="2800" dirty="0" smtClean="0">
                <a:hlinkClick r:id="rId3"/>
              </a:rPr>
              <a:t>www.niso.org/standards-committees/pie-j</a:t>
            </a:r>
            <a:endParaRPr lang="en-US" altLang="en-US" sz="2800" dirty="0" smtClean="0"/>
          </a:p>
          <a:p>
            <a:pPr marL="65087" indent="0" eaLnBrk="1" hangingPunct="1">
              <a:buNone/>
            </a:pPr>
            <a:endParaRPr lang="en-US" altLang="en-US" sz="2800" dirty="0" smtClean="0"/>
          </a:p>
          <a:p>
            <a:pPr eaLnBrk="1" hangingPunct="1"/>
            <a:r>
              <a:rPr lang="en-US" altLang="en-US" sz="2800" dirty="0" smtClean="0"/>
              <a:t>Recommended Practice</a:t>
            </a:r>
          </a:p>
          <a:p>
            <a:pPr lvl="1" eaLnBrk="1" hangingPunct="1"/>
            <a:r>
              <a:rPr lang="en-US" altLang="en-US" dirty="0" smtClean="0"/>
              <a:t>3 pages of recommendations plus 58 pages of examples, resources, strategies, etc.</a:t>
            </a:r>
          </a:p>
          <a:p>
            <a:pPr eaLnBrk="1" hangingPunct="1"/>
            <a:r>
              <a:rPr lang="en-US" altLang="en-US" dirty="0" smtClean="0"/>
              <a:t>Brochures</a:t>
            </a:r>
          </a:p>
          <a:p>
            <a:pPr eaLnBrk="1" hangingPunct="1"/>
            <a:r>
              <a:rPr lang="en-US" altLang="en-US" dirty="0" smtClean="0"/>
              <a:t>Publisher Letter Template</a:t>
            </a:r>
          </a:p>
          <a:p>
            <a:pPr eaLnBrk="1" hangingPunct="1"/>
            <a:r>
              <a:rPr lang="en-US" altLang="en-US" dirty="0" smtClean="0"/>
              <a:t>24-Month Review</a:t>
            </a:r>
          </a:p>
          <a:p>
            <a:pPr eaLnBrk="1" hangingPunct="1"/>
            <a:r>
              <a:rPr lang="en-US" altLang="en-US" dirty="0" smtClean="0"/>
              <a:t>Conformance Survey</a:t>
            </a:r>
          </a:p>
          <a:p>
            <a:pPr lvl="2" eaLnBrk="1" hangingPunct="1"/>
            <a:endParaRPr lang="en-US" altLang="en-US" sz="2200" dirty="0" smtClean="0"/>
          </a:p>
        </p:txBody>
      </p:sp>
    </p:spTree>
    <p:extLst>
      <p:ext uri="{BB962C8B-B14F-4D97-AF65-F5344CB8AC3E}">
        <p14:creationId xmlns:p14="http://schemas.microsoft.com/office/powerpoint/2010/main" val="2420681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Effect transition="in" filter="fade">
                                      <p:cBhvr>
                                        <p:cTn id="12" dur="500"/>
                                        <p:tgtEl>
                                          <p:spTgt spid="9219">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animEffect transition="in" filter="fade">
                                      <p:cBhvr>
                                        <p:cTn id="15" dur="500"/>
                                        <p:tgtEl>
                                          <p:spTgt spid="9219">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219">
                                            <p:txEl>
                                              <p:pRg st="4" end="4"/>
                                            </p:txEl>
                                          </p:spTgt>
                                        </p:tgtEl>
                                        <p:attrNameLst>
                                          <p:attrName>style.visibility</p:attrName>
                                        </p:attrNameLst>
                                      </p:cBhvr>
                                      <p:to>
                                        <p:strVal val="visible"/>
                                      </p:to>
                                    </p:set>
                                    <p:animEffect transition="in" filter="fade">
                                      <p:cBhvr>
                                        <p:cTn id="20" dur="500"/>
                                        <p:tgtEl>
                                          <p:spTgt spid="9219">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219">
                                            <p:txEl>
                                              <p:pRg st="5" end="5"/>
                                            </p:txEl>
                                          </p:spTgt>
                                        </p:tgtEl>
                                        <p:attrNameLst>
                                          <p:attrName>style.visibility</p:attrName>
                                        </p:attrNameLst>
                                      </p:cBhvr>
                                      <p:to>
                                        <p:strVal val="visible"/>
                                      </p:to>
                                    </p:set>
                                    <p:animEffect transition="in" filter="fade">
                                      <p:cBhvr>
                                        <p:cTn id="25" dur="500"/>
                                        <p:tgtEl>
                                          <p:spTgt spid="9219">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219">
                                            <p:txEl>
                                              <p:pRg st="6" end="6"/>
                                            </p:txEl>
                                          </p:spTgt>
                                        </p:tgtEl>
                                        <p:attrNameLst>
                                          <p:attrName>style.visibility</p:attrName>
                                        </p:attrNameLst>
                                      </p:cBhvr>
                                      <p:to>
                                        <p:strVal val="visible"/>
                                      </p:to>
                                    </p:set>
                                    <p:animEffect transition="in" filter="fade">
                                      <p:cBhvr>
                                        <p:cTn id="30" dur="500"/>
                                        <p:tgtEl>
                                          <p:spTgt spid="9219">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219">
                                            <p:txEl>
                                              <p:pRg st="7" end="7"/>
                                            </p:txEl>
                                          </p:spTgt>
                                        </p:tgtEl>
                                        <p:attrNameLst>
                                          <p:attrName>style.visibility</p:attrName>
                                        </p:attrNameLst>
                                      </p:cBhvr>
                                      <p:to>
                                        <p:strVal val="visible"/>
                                      </p:to>
                                    </p:set>
                                    <p:animEffect transition="in" filter="fade">
                                      <p:cBhvr>
                                        <p:cTn id="35" dur="500"/>
                                        <p:tgtEl>
                                          <p:spTgt spid="92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685800" y="228600"/>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normAutofit/>
          </a:bodyPr>
          <a:lstStyle/>
          <a:p>
            <a:pPr marL="484632" eaLnBrk="1" fontAlgn="auto" hangingPunct="1">
              <a:spcAft>
                <a:spcPts val="0"/>
              </a:spcAft>
              <a:defRPr/>
            </a:pPr>
            <a:r>
              <a:rPr lang="en-US" sz="5400" dirty="0" smtClean="0">
                <a:ln>
                  <a:noFill/>
                </a:ln>
                <a:solidFill>
                  <a:srgbClr val="D9196B"/>
                </a:solidFill>
                <a:effectLst>
                  <a:outerShdw blurRad="38100" dist="38100" dir="2700000" algn="tl">
                    <a:srgbClr val="000000">
                      <a:alpha val="43137"/>
                    </a:srgbClr>
                  </a:outerShdw>
                </a:effectLst>
              </a:rPr>
              <a:t>Conformance Survey</a:t>
            </a:r>
          </a:p>
        </p:txBody>
      </p:sp>
      <p:sp>
        <p:nvSpPr>
          <p:cNvPr id="9219" name="Rectangle 3"/>
          <p:cNvSpPr>
            <a:spLocks noGrp="1" noChangeArrowheads="1"/>
          </p:cNvSpPr>
          <p:nvPr>
            <p:ph type="body" idx="4294967295"/>
          </p:nvPr>
        </p:nvSpPr>
        <p:spPr>
          <a:xfrm>
            <a:off x="381000" y="1690688"/>
            <a:ext cx="8229600" cy="4525963"/>
          </a:xfrm>
        </p:spPr>
        <p:txBody>
          <a:bodyPr/>
          <a:lstStyle/>
          <a:p>
            <a:pPr marL="65087" indent="0" eaLnBrk="1" hangingPunct="1">
              <a:buNone/>
            </a:pPr>
            <a:r>
              <a:rPr lang="en-US" altLang="en-US" sz="2800" dirty="0" smtClean="0"/>
              <a:t> </a:t>
            </a:r>
          </a:p>
        </p:txBody>
      </p:sp>
      <p:sp>
        <p:nvSpPr>
          <p:cNvPr id="5" name="Rectangle 3"/>
          <p:cNvSpPr>
            <a:spLocks noGrp="1" noChangeArrowheads="1"/>
          </p:cNvSpPr>
          <p:nvPr>
            <p:ph type="body" idx="4294967295"/>
          </p:nvPr>
        </p:nvSpPr>
        <p:spPr>
          <a:xfrm>
            <a:off x="533400" y="1524000"/>
            <a:ext cx="8229600" cy="4525963"/>
          </a:xfrm>
        </p:spPr>
        <p:txBody>
          <a:bodyPr/>
          <a:lstStyle/>
          <a:p>
            <a:pPr eaLnBrk="1" hangingPunct="1"/>
            <a:r>
              <a:rPr lang="en-US" altLang="en-US" sz="2800" dirty="0" smtClean="0"/>
              <a:t> </a:t>
            </a:r>
            <a:r>
              <a:rPr lang="en-US" altLang="en-US" sz="2400" dirty="0" smtClean="0"/>
              <a:t>~40 publishers and vendors were contacted</a:t>
            </a:r>
          </a:p>
          <a:p>
            <a:pPr eaLnBrk="1" hangingPunct="1"/>
            <a:r>
              <a:rPr lang="en-US" altLang="en-US" sz="2400" dirty="0" smtClean="0"/>
              <a:t>27 questions asking if each of the 27 individual guidelines are followed</a:t>
            </a:r>
          </a:p>
          <a:p>
            <a:pPr eaLnBrk="1" hangingPunct="1"/>
            <a:r>
              <a:rPr lang="en-US" altLang="en-US" sz="2400" dirty="0" smtClean="0"/>
              <a:t>Responses were: </a:t>
            </a:r>
            <a:r>
              <a:rPr lang="en-US" altLang="en-US" sz="2400" i="1" dirty="0" smtClean="0"/>
              <a:t>Yes, No, Partial, Don’t Know, Not Applicable</a:t>
            </a:r>
          </a:p>
          <a:p>
            <a:pPr eaLnBrk="1" hangingPunct="1"/>
            <a:r>
              <a:rPr lang="en-US" altLang="en-US" sz="2400" dirty="0" smtClean="0"/>
              <a:t>Responses reflect provider’s current intended practice and may not necessarily apply to every specific journal</a:t>
            </a:r>
          </a:p>
          <a:p>
            <a:pPr eaLnBrk="1" hangingPunct="1"/>
            <a:r>
              <a:rPr lang="en-US" altLang="en-US" sz="2400" dirty="0" smtClean="0"/>
              <a:t>Some questions require in-depth knowledge and the Standing Committee often had difficulty identifying the appropriate contact</a:t>
            </a:r>
          </a:p>
          <a:p>
            <a:pPr lvl="2" eaLnBrk="1" hangingPunct="1"/>
            <a:endParaRPr lang="en-US" altLang="en-US" sz="2200" dirty="0" smtClean="0"/>
          </a:p>
        </p:txBody>
      </p:sp>
    </p:spTree>
    <p:extLst>
      <p:ext uri="{BB962C8B-B14F-4D97-AF65-F5344CB8AC3E}">
        <p14:creationId xmlns:p14="http://schemas.microsoft.com/office/powerpoint/2010/main" val="148825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685800" y="228600"/>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normAutofit/>
          </a:bodyPr>
          <a:lstStyle/>
          <a:p>
            <a:pPr marL="484632" eaLnBrk="1" fontAlgn="auto" hangingPunct="1">
              <a:spcAft>
                <a:spcPts val="0"/>
              </a:spcAft>
              <a:defRPr/>
            </a:pPr>
            <a:r>
              <a:rPr lang="en-US" sz="5400" dirty="0" smtClean="0">
                <a:ln>
                  <a:noFill/>
                </a:ln>
                <a:solidFill>
                  <a:srgbClr val="D9196B"/>
                </a:solidFill>
                <a:effectLst>
                  <a:outerShdw blurRad="38100" dist="38100" dir="2700000" algn="tl">
                    <a:srgbClr val="000000">
                      <a:alpha val="43137"/>
                    </a:srgbClr>
                  </a:outerShdw>
                </a:effectLst>
              </a:rPr>
              <a:t>Survey Results</a:t>
            </a:r>
          </a:p>
        </p:txBody>
      </p:sp>
      <p:sp>
        <p:nvSpPr>
          <p:cNvPr id="9219" name="Rectangle 3"/>
          <p:cNvSpPr>
            <a:spLocks noGrp="1" noChangeArrowheads="1"/>
          </p:cNvSpPr>
          <p:nvPr>
            <p:ph type="body" idx="4294967295"/>
          </p:nvPr>
        </p:nvSpPr>
        <p:spPr>
          <a:xfrm>
            <a:off x="381000" y="1143000"/>
            <a:ext cx="8229600" cy="4525963"/>
          </a:xfrm>
        </p:spPr>
        <p:txBody>
          <a:bodyPr/>
          <a:lstStyle/>
          <a:p>
            <a:pPr marL="65087" indent="0" eaLnBrk="1" hangingPunct="1">
              <a:buNone/>
            </a:pPr>
            <a:r>
              <a:rPr lang="en-US" altLang="en-US" sz="2800" dirty="0" smtClean="0"/>
              <a:t> </a:t>
            </a:r>
          </a:p>
        </p:txBody>
      </p:sp>
      <p:sp>
        <p:nvSpPr>
          <p:cNvPr id="5" name="Rectangle 3"/>
          <p:cNvSpPr>
            <a:spLocks noGrp="1" noChangeArrowheads="1"/>
          </p:cNvSpPr>
          <p:nvPr>
            <p:ph type="body" idx="4294967295"/>
          </p:nvPr>
        </p:nvSpPr>
        <p:spPr>
          <a:xfrm>
            <a:off x="304800" y="1149096"/>
            <a:ext cx="8229600" cy="1676400"/>
          </a:xfrm>
        </p:spPr>
        <p:txBody>
          <a:bodyPr/>
          <a:lstStyle/>
          <a:p>
            <a:pPr eaLnBrk="1" hangingPunct="1"/>
            <a:r>
              <a:rPr lang="en-US" altLang="en-US" sz="2800" dirty="0" smtClean="0"/>
              <a:t>7 complete surveys submitted</a:t>
            </a:r>
          </a:p>
          <a:p>
            <a:pPr eaLnBrk="1" hangingPunct="1"/>
            <a:r>
              <a:rPr lang="en-US" altLang="en-US" sz="2800" dirty="0" smtClean="0"/>
              <a:t>Providers were mostly in compliance with PIE-J guidelines</a:t>
            </a:r>
          </a:p>
          <a:p>
            <a:pPr eaLnBrk="1" hangingPunct="1"/>
            <a:endParaRPr lang="en-US" altLang="en-US" dirty="0" smtClean="0"/>
          </a:p>
          <a:p>
            <a:pPr lvl="2" eaLnBrk="1" hangingPunct="1"/>
            <a:endParaRPr lang="en-US" altLang="en-US" sz="2200" dirty="0" smtClean="0"/>
          </a:p>
        </p:txBody>
      </p:sp>
      <p:graphicFrame>
        <p:nvGraphicFramePr>
          <p:cNvPr id="6" name="Chart 5"/>
          <p:cNvGraphicFramePr/>
          <p:nvPr>
            <p:extLst>
              <p:ext uri="{D42A27DB-BD31-4B8C-83A1-F6EECF244321}">
                <p14:modId xmlns:p14="http://schemas.microsoft.com/office/powerpoint/2010/main" val="401458040"/>
              </p:ext>
            </p:extLst>
          </p:nvPr>
        </p:nvGraphicFramePr>
        <p:xfrm>
          <a:off x="2667000" y="2282952"/>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70386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76200" y="-9144"/>
            <a:ext cx="8229600" cy="1143000"/>
          </a:xfrm>
          <a:effectLst>
            <a:outerShdw dist="35921" dir="2700000" algn="ctr" rotWithShape="0">
              <a:srgbClr val="808080"/>
            </a:outerShdw>
          </a:effectLst>
        </p:spPr>
        <p:txBody>
          <a:bodyPr wrap="square" lIns="91440" tIns="45720" rIns="91440" bIns="45720" numCol="1" anchorCtr="0" compatLnSpc="1">
            <a:prstTxWarp prst="textNoShape">
              <a:avLst/>
            </a:prstTxWarp>
            <a:normAutofit fontScale="90000"/>
          </a:bodyPr>
          <a:lstStyle/>
          <a:p>
            <a:pPr marL="484632" eaLnBrk="1" fontAlgn="auto" hangingPunct="1">
              <a:spcAft>
                <a:spcPts val="0"/>
              </a:spcAft>
              <a:defRPr/>
            </a:pPr>
            <a:r>
              <a:rPr lang="en-US" sz="3600" dirty="0" smtClean="0">
                <a:ln>
                  <a:noFill/>
                </a:ln>
                <a:solidFill>
                  <a:srgbClr val="D9196B"/>
                </a:solidFill>
                <a:effectLst>
                  <a:outerShdw blurRad="38100" dist="38100" dir="2700000" algn="tl">
                    <a:srgbClr val="000000">
                      <a:alpha val="43137"/>
                    </a:srgbClr>
                  </a:outerShdw>
                </a:effectLst>
              </a:rPr>
              <a:t>2.1 Journal Title and Citation Information</a:t>
            </a:r>
          </a:p>
        </p:txBody>
      </p:sp>
      <p:sp>
        <p:nvSpPr>
          <p:cNvPr id="9219" name="Rectangle 3"/>
          <p:cNvSpPr>
            <a:spLocks noGrp="1" noChangeArrowheads="1"/>
          </p:cNvSpPr>
          <p:nvPr>
            <p:ph type="body" idx="4294967295"/>
          </p:nvPr>
        </p:nvSpPr>
        <p:spPr>
          <a:xfrm>
            <a:off x="381000" y="1690688"/>
            <a:ext cx="8229600" cy="4525963"/>
          </a:xfrm>
        </p:spPr>
        <p:txBody>
          <a:bodyPr/>
          <a:lstStyle/>
          <a:p>
            <a:pPr marL="65087" indent="0" eaLnBrk="1" hangingPunct="1">
              <a:buNone/>
            </a:pPr>
            <a:r>
              <a:rPr lang="en-US" altLang="en-US" sz="2800" dirty="0" smtClean="0"/>
              <a:t> </a:t>
            </a:r>
          </a:p>
        </p:txBody>
      </p:sp>
      <p:sp>
        <p:nvSpPr>
          <p:cNvPr id="5" name="Rectangle 3"/>
          <p:cNvSpPr>
            <a:spLocks noGrp="1" noChangeArrowheads="1"/>
          </p:cNvSpPr>
          <p:nvPr>
            <p:ph type="body" idx="4294967295"/>
          </p:nvPr>
        </p:nvSpPr>
        <p:spPr>
          <a:xfrm>
            <a:off x="533400" y="1143000"/>
            <a:ext cx="8229600" cy="5486400"/>
          </a:xfrm>
        </p:spPr>
        <p:txBody>
          <a:bodyPr/>
          <a:lstStyle/>
          <a:p>
            <a:pPr marL="65087" indent="0" eaLnBrk="1" hangingPunct="1">
              <a:buNone/>
            </a:pPr>
            <a:r>
              <a:rPr lang="en-US" altLang="en-US" sz="2400" i="1" dirty="0" smtClean="0"/>
              <a:t>Retention of the original title and citation information is essential for users trying to access the original full text</a:t>
            </a:r>
          </a:p>
          <a:p>
            <a:pPr marL="65087" indent="0" eaLnBrk="1" hangingPunct="1">
              <a:buNone/>
            </a:pPr>
            <a:endParaRPr lang="en-US" altLang="en-US" sz="2400" i="1" dirty="0" smtClean="0"/>
          </a:p>
          <a:p>
            <a:pPr marL="65087" indent="0" eaLnBrk="1" hangingPunct="1">
              <a:buNone/>
            </a:pPr>
            <a:r>
              <a:rPr lang="en-US" altLang="en-US" sz="2400" dirty="0" smtClean="0"/>
              <a:t>Provide full journal title prominently, clearly and consistently</a:t>
            </a:r>
          </a:p>
          <a:p>
            <a:pPr marL="65087" indent="0" eaLnBrk="1" hangingPunct="1">
              <a:buNone/>
            </a:pPr>
            <a:r>
              <a:rPr lang="en-US" altLang="en-US" sz="2400" dirty="0" smtClean="0"/>
              <a:t>Use the same journal title across all formats</a:t>
            </a:r>
          </a:p>
          <a:p>
            <a:pPr marL="65087" indent="0" eaLnBrk="1" hangingPunct="1">
              <a:buNone/>
            </a:pPr>
            <a:r>
              <a:rPr lang="en-US" altLang="en-US" sz="2400" dirty="0" smtClean="0"/>
              <a:t>Identify all content with the title under which that content was originally published</a:t>
            </a:r>
          </a:p>
          <a:p>
            <a:pPr marL="65087" indent="0" eaLnBrk="1" hangingPunct="1">
              <a:buNone/>
            </a:pPr>
            <a:r>
              <a:rPr lang="en-US" altLang="en-US" sz="2400" dirty="0" smtClean="0"/>
              <a:t>Construct any “Cite as” feature to use the citation under which the content was originally published</a:t>
            </a:r>
          </a:p>
          <a:p>
            <a:pPr marL="65087" indent="0" eaLnBrk="1" hangingPunct="1">
              <a:buNone/>
            </a:pPr>
            <a:r>
              <a:rPr lang="en-US" altLang="en-US" sz="2400" dirty="0" smtClean="0"/>
              <a:t>Ensure that all publisher outputs (alerts, syndicated data) use the journal title under which the content was originally published</a:t>
            </a:r>
          </a:p>
          <a:p>
            <a:pPr eaLnBrk="1" hangingPunct="1"/>
            <a:endParaRPr lang="en-US" altLang="en-US" sz="2400" dirty="0" smtClean="0"/>
          </a:p>
        </p:txBody>
      </p:sp>
      <p:pic>
        <p:nvPicPr>
          <p:cNvPr id="2" name="Picture 1"/>
          <p:cNvPicPr>
            <a:picLocks noChangeAspect="1"/>
          </p:cNvPicPr>
          <p:nvPr/>
        </p:nvPicPr>
        <p:blipFill>
          <a:blip r:embed="rId3"/>
          <a:stretch>
            <a:fillRect/>
          </a:stretch>
        </p:blipFill>
        <p:spPr>
          <a:xfrm>
            <a:off x="289539" y="2531332"/>
            <a:ext cx="243861" cy="243861"/>
          </a:xfrm>
          <a:prstGeom prst="rect">
            <a:avLst/>
          </a:prstGeom>
        </p:spPr>
      </p:pic>
      <p:pic>
        <p:nvPicPr>
          <p:cNvPr id="3" name="Picture 2"/>
          <p:cNvPicPr>
            <a:picLocks noChangeAspect="1"/>
          </p:cNvPicPr>
          <p:nvPr/>
        </p:nvPicPr>
        <p:blipFill>
          <a:blip r:embed="rId4"/>
          <a:stretch>
            <a:fillRect/>
          </a:stretch>
        </p:blipFill>
        <p:spPr>
          <a:xfrm>
            <a:off x="289539" y="2975583"/>
            <a:ext cx="249958" cy="243861"/>
          </a:xfrm>
          <a:prstGeom prst="rect">
            <a:avLst/>
          </a:prstGeom>
        </p:spPr>
      </p:pic>
      <p:pic>
        <p:nvPicPr>
          <p:cNvPr id="4" name="Picture 3"/>
          <p:cNvPicPr>
            <a:picLocks noChangeAspect="1"/>
          </p:cNvPicPr>
          <p:nvPr/>
        </p:nvPicPr>
        <p:blipFill>
          <a:blip r:embed="rId4"/>
          <a:stretch>
            <a:fillRect/>
          </a:stretch>
        </p:blipFill>
        <p:spPr>
          <a:xfrm>
            <a:off x="294100" y="5011232"/>
            <a:ext cx="249958" cy="243861"/>
          </a:xfrm>
          <a:prstGeom prst="rect">
            <a:avLst/>
          </a:prstGeom>
        </p:spPr>
      </p:pic>
      <p:pic>
        <p:nvPicPr>
          <p:cNvPr id="6" name="Picture 5"/>
          <p:cNvPicPr>
            <a:picLocks noChangeAspect="1"/>
          </p:cNvPicPr>
          <p:nvPr/>
        </p:nvPicPr>
        <p:blipFill>
          <a:blip r:embed="rId4"/>
          <a:stretch>
            <a:fillRect/>
          </a:stretch>
        </p:blipFill>
        <p:spPr>
          <a:xfrm>
            <a:off x="294100" y="4219683"/>
            <a:ext cx="249958" cy="243861"/>
          </a:xfrm>
          <a:prstGeom prst="rect">
            <a:avLst/>
          </a:prstGeom>
        </p:spPr>
      </p:pic>
      <p:pic>
        <p:nvPicPr>
          <p:cNvPr id="7" name="Picture 6"/>
          <p:cNvPicPr>
            <a:picLocks noChangeAspect="1"/>
          </p:cNvPicPr>
          <p:nvPr/>
        </p:nvPicPr>
        <p:blipFill>
          <a:blip r:embed="rId4"/>
          <a:stretch>
            <a:fillRect/>
          </a:stretch>
        </p:blipFill>
        <p:spPr>
          <a:xfrm>
            <a:off x="289539" y="3418990"/>
            <a:ext cx="249958" cy="243861"/>
          </a:xfrm>
          <a:prstGeom prst="rect">
            <a:avLst/>
          </a:prstGeom>
        </p:spPr>
      </p:pic>
    </p:spTree>
    <p:extLst>
      <p:ext uri="{BB962C8B-B14F-4D97-AF65-F5344CB8AC3E}">
        <p14:creationId xmlns:p14="http://schemas.microsoft.com/office/powerpoint/2010/main" val="250086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500"/>
                                        <p:tgtEl>
                                          <p:spTgt spid="5">
                                            <p:txEl>
                                              <p:pRg st="4" end="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Effect transition="in" filter="fade">
                                      <p:cBhvr>
                                        <p:cTn id="36" dur="500"/>
                                        <p:tgtEl>
                                          <p:spTgt spid="5">
                                            <p:txEl>
                                              <p:pRg st="5" end="5"/>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500"/>
                                        <p:tgtEl>
                                          <p:spTgt spid="6"/>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Effect transition="in" filter="fade">
                                      <p:cBhvr>
                                        <p:cTn id="44" dur="500"/>
                                        <p:tgtEl>
                                          <p:spTgt spid="5">
                                            <p:txEl>
                                              <p:pRg st="6" end="6"/>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ustom 15">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FFD7E8"/>
      </a:hlink>
      <a:folHlink>
        <a:srgbClr val="FFC6DC"/>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3925</TotalTime>
  <Words>1054</Words>
  <Application>Microsoft Office PowerPoint</Application>
  <PresentationFormat>Affichage à l'écran (4:3)</PresentationFormat>
  <Paragraphs>129</Paragraphs>
  <Slides>17</Slides>
  <Notes>14</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17</vt:i4>
      </vt:variant>
    </vt:vector>
  </HeadingPairs>
  <TitlesOfParts>
    <vt:vector size="26" baseType="lpstr">
      <vt:lpstr>Arial</vt:lpstr>
      <vt:lpstr>Arial Narrow</vt:lpstr>
      <vt:lpstr>Calibri</vt:lpstr>
      <vt:lpstr>Franklin Gothic Book</vt:lpstr>
      <vt:lpstr>Franklin Gothic Medium</vt:lpstr>
      <vt:lpstr>Verdana</vt:lpstr>
      <vt:lpstr>Wingdings</vt:lpstr>
      <vt:lpstr>Wingdings 2</vt:lpstr>
      <vt:lpstr>Verve</vt:lpstr>
      <vt:lpstr>  Implementation of the NISO Presentation and Identification of E-Journals (PIE-J) Recommendations </vt:lpstr>
      <vt:lpstr>Agenda</vt:lpstr>
      <vt:lpstr>Overview</vt:lpstr>
      <vt:lpstr>Key Guidelines and Considerations </vt:lpstr>
      <vt:lpstr>Standing Committee Charge </vt:lpstr>
      <vt:lpstr>Standing Committee Website</vt:lpstr>
      <vt:lpstr>Conformance Survey</vt:lpstr>
      <vt:lpstr>Survey Results</vt:lpstr>
      <vt:lpstr>2.1 Journal Title and Citation Information</vt:lpstr>
      <vt:lpstr>2.2 Title Changes and Title History</vt:lpstr>
      <vt:lpstr>2.3 ISSN (International Standard Serial Number)</vt:lpstr>
      <vt:lpstr>2.4 Enumeration and Chronology Systems</vt:lpstr>
      <vt:lpstr>2.5 Publication Information</vt:lpstr>
      <vt:lpstr>2.6 Access to Content</vt:lpstr>
      <vt:lpstr>2.7 Preservation of Content Digitized from Print</vt:lpstr>
      <vt:lpstr>Next Steps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Humble Pie and [What is] ISO 8?</dc:title>
  <dc:creator>Regina Reynolds</dc:creator>
  <cp:lastModifiedBy>Nathalie CORNIC</cp:lastModifiedBy>
  <cp:revision>168</cp:revision>
  <dcterms:created xsi:type="dcterms:W3CDTF">2011-05-22T17:01:04Z</dcterms:created>
  <dcterms:modified xsi:type="dcterms:W3CDTF">2019-05-15T13:39:48Z</dcterms:modified>
</cp:coreProperties>
</file>